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5"/>
  </p:notesMasterIdLst>
  <p:sldIdLst>
    <p:sldId id="282" r:id="rId5"/>
    <p:sldId id="283" r:id="rId6"/>
    <p:sldId id="284" r:id="rId7"/>
    <p:sldId id="285" r:id="rId8"/>
    <p:sldId id="287" r:id="rId9"/>
    <p:sldId id="302" r:id="rId10"/>
    <p:sldId id="286" r:id="rId11"/>
    <p:sldId id="289" r:id="rId12"/>
    <p:sldId id="290" r:id="rId13"/>
    <p:sldId id="292" r:id="rId14"/>
    <p:sldId id="293" r:id="rId15"/>
    <p:sldId id="294" r:id="rId16"/>
    <p:sldId id="295" r:id="rId17"/>
    <p:sldId id="297" r:id="rId18"/>
    <p:sldId id="298" r:id="rId19"/>
    <p:sldId id="299" r:id="rId20"/>
    <p:sldId id="311" r:id="rId21"/>
    <p:sldId id="312" r:id="rId22"/>
    <p:sldId id="303" r:id="rId23"/>
    <p:sldId id="304" r:id="rId24"/>
    <p:sldId id="305" r:id="rId25"/>
    <p:sldId id="313" r:id="rId26"/>
    <p:sldId id="317" r:id="rId27"/>
    <p:sldId id="306" r:id="rId28"/>
    <p:sldId id="320" r:id="rId29"/>
    <p:sldId id="315" r:id="rId30"/>
    <p:sldId id="316" r:id="rId31"/>
    <p:sldId id="308" r:id="rId32"/>
    <p:sldId id="300" r:id="rId33"/>
    <p:sldId id="31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FFED65"/>
    <a:srgbClr val="FCB61B"/>
    <a:srgbClr val="FECB12"/>
    <a:srgbClr val="013A57"/>
    <a:srgbClr val="00843C"/>
    <a:srgbClr val="FAC476"/>
    <a:srgbClr val="5FD44C"/>
    <a:srgbClr val="74D24E"/>
    <a:srgbClr val="5E6D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8D417A-692B-4BD3-B4FD-9A7C615FAFD0}" v="892" dt="2021-03-31T16:13:42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8" autoAdjust="0"/>
    <p:restoredTop sz="94619" autoAdjust="0"/>
  </p:normalViewPr>
  <p:slideViewPr>
    <p:cSldViewPr snapToGrid="0">
      <p:cViewPr varScale="1">
        <p:scale>
          <a:sx n="68" d="100"/>
          <a:sy n="68" d="100"/>
        </p:scale>
        <p:origin x="6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Florida Orange Production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230</c:v>
                </c:pt>
                <c:pt idx="1">
                  <c:v>150</c:v>
                </c:pt>
                <c:pt idx="2">
                  <c:v>130</c:v>
                </c:pt>
                <c:pt idx="3">
                  <c:v>100</c:v>
                </c:pt>
                <c:pt idx="4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3D-4AD7-A642-F323008CB2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09743"/>
        <c:axId val="1700904335"/>
      </c:lineChart>
      <c:catAx>
        <c:axId val="1700909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04335"/>
        <c:crosses val="autoZero"/>
        <c:auto val="1"/>
        <c:lblAlgn val="ctr"/>
        <c:lblOffset val="100"/>
        <c:tickLblSkip val="1"/>
        <c:noMultiLvlLbl val="0"/>
      </c:catAx>
      <c:valAx>
        <c:axId val="1700904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million 90 </a:t>
                </a:r>
                <a:r>
                  <a:rPr lang="en-US" dirty="0" err="1"/>
                  <a:t>lb</a:t>
                </a:r>
                <a:r>
                  <a:rPr lang="en-US" dirty="0"/>
                  <a:t> boxes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09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4111E-15D4-4EF9-92D6-5D98C73CF62A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E3F1A-2926-4C8B-AF4B-CA57441D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6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E3F1A-2926-4C8B-AF4B-CA57441D29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18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No hook label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E3F1A-2926-4C8B-AF4B-CA57441D29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84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 Explain the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E3F1A-2926-4C8B-AF4B-CA57441D29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94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Local problem: why is it a problem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E3F1A-2926-4C8B-AF4B-CA57441D29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86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4. Define perspectives FULLY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E3F1A-2926-4C8B-AF4B-CA57441D29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02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E3F1A-2926-4C8B-AF4B-CA57441D29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28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lens to reasons slide: make point obvious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E3F1A-2926-4C8B-AF4B-CA57441D29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42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local/global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E3F1A-2926-4C8B-AF4B-CA57441D29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67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lens to recap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E3F1A-2926-4C8B-AF4B-CA57441D29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9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5/24/2021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3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7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5/24/2021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8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5/24/2021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1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5/24/2021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8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9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7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4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1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5/24/2021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5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4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78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gif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8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elementalenzymes.com/" TargetMode="External"/><Relationship Id="rId13" Type="http://schemas.openxmlformats.org/officeDocument/2006/relationships/hyperlink" Target="https://www.firstquotehealth.com/health-insurance-news/obamacare-helps-you-pay-for-health-insurance-heres-how" TargetMode="External"/><Relationship Id="rId3" Type="http://schemas.openxmlformats.org/officeDocument/2006/relationships/hyperlink" Target="https://news.usc.edu/135660/how-bacteria-adapt-to-hostile-environments/" TargetMode="External"/><Relationship Id="rId7" Type="http://schemas.openxmlformats.org/officeDocument/2006/relationships/hyperlink" Target="https://en.wikipedia.org/wiki/Diaphorina_citri#/media/File:Asian_Citrus_Psyllid_adult.jpg" TargetMode="External"/><Relationship Id="rId12" Type="http://schemas.openxmlformats.org/officeDocument/2006/relationships/hyperlink" Target="https://www.investopedia.com/terms/g/government-grant.asp" TargetMode="External"/><Relationship Id="rId17" Type="http://schemas.openxmlformats.org/officeDocument/2006/relationships/hyperlink" Target="http://blogs.ifas.ufl.edu/sarasotaco/" TargetMode="External"/><Relationship Id="rId2" Type="http://schemas.openxmlformats.org/officeDocument/2006/relationships/hyperlink" Target="https://www.mishicotffa.org/power--ag-mechanics.html" TargetMode="External"/><Relationship Id="rId16" Type="http://schemas.openxmlformats.org/officeDocument/2006/relationships/hyperlink" Target="https://www.colorescience.com/blogs/learn/peptides-for-ski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ardeningknowhow.com/edible/fruits/citrus/citrus-greening-disease.htm" TargetMode="External"/><Relationship Id="rId11" Type="http://schemas.openxmlformats.org/officeDocument/2006/relationships/hyperlink" Target="https://www.wur.nl/en/Dossiers/file/Genetic-modification-1.htm" TargetMode="External"/><Relationship Id="rId5" Type="http://schemas.openxmlformats.org/officeDocument/2006/relationships/hyperlink" Target="https://cen.acs.org/biological-chemistry/biochemistry/Citrus-greening-killing-worlds-orange/97/i23" TargetMode="External"/><Relationship Id="rId15" Type="http://schemas.openxmlformats.org/officeDocument/2006/relationships/hyperlink" Target="https://uscitrus.com/blogs/citrus-simplified/5-things-you-should-know-about-planting-orange-trees" TargetMode="External"/><Relationship Id="rId10" Type="http://schemas.openxmlformats.org/officeDocument/2006/relationships/hyperlink" Target="https://geology.com/state-map/florida.shtml" TargetMode="External"/><Relationship Id="rId4" Type="http://schemas.openxmlformats.org/officeDocument/2006/relationships/hyperlink" Target="https://citrusindustry.net/2017/12/18/uf-ifas-tropicana-test-citrus-greening/" TargetMode="External"/><Relationship Id="rId9" Type="http://schemas.openxmlformats.org/officeDocument/2006/relationships/hyperlink" Target="https://www.ehs.ucsb.edu/field-safety/planning-checklist-field-researcher" TargetMode="External"/><Relationship Id="rId14" Type="http://schemas.openxmlformats.org/officeDocument/2006/relationships/hyperlink" Target="https://www.sandiegouniontribune.com/lifestyle/home-and-garden/sdut-tips-for-healthy-citrus-trees-2012jul20-story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chiplitherland.photoshelter.com/image/I0000q.BvJjBAZPA" TargetMode="External"/><Relationship Id="rId3" Type="http://schemas.openxmlformats.org/officeDocument/2006/relationships/hyperlink" Target="https://today.tamu.edu/2019/02/19/study-finds-high-school-teacher-impacts-carry-into-college-and-beyond/" TargetMode="External"/><Relationship Id="rId7" Type="http://schemas.openxmlformats.org/officeDocument/2006/relationships/hyperlink" Target="https://daily.jstor.org/the-secrets-of-the-x-chromosome/" TargetMode="External"/><Relationship Id="rId2" Type="http://schemas.openxmlformats.org/officeDocument/2006/relationships/hyperlink" Target="https://www.forbes.com/sites/jonyounger/2019/07/29/scientists-are-a-new-force-in-the-freelance-revolution-meet-kolabtree/?sh=21793db7505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searchgate.net/figure/Plant-pathogen-interaction-and-development-of-disease-resistance_fig1_258021859" TargetMode="External"/><Relationship Id="rId11" Type="http://schemas.openxmlformats.org/officeDocument/2006/relationships/hyperlink" Target="https://www.pe.com/2018/06/06/want-to-help-fight-citrus-greening-disease-take-the-leaves-off-that-orange-before-sharing-it/" TargetMode="External"/><Relationship Id="rId5" Type="http://schemas.openxmlformats.org/officeDocument/2006/relationships/hyperlink" Target="https://medium.com/better-marketing/the-worst-rebrand-in-the-history-of-orange-juice-1fc68e99ad81" TargetMode="External"/><Relationship Id="rId10" Type="http://schemas.openxmlformats.org/officeDocument/2006/relationships/hyperlink" Target="https://revistapesquisa.fapesp.br/en/biological-control-against-citrus-greening/" TargetMode="External"/><Relationship Id="rId4" Type="http://schemas.openxmlformats.org/officeDocument/2006/relationships/hyperlink" Target="http://www.floridamemory.com/items/show/156985" TargetMode="External"/><Relationship Id="rId9" Type="http://schemas.openxmlformats.org/officeDocument/2006/relationships/hyperlink" Target="http://clipart-library.com/clipart/orange-png-clipart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3779995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Crop Disease: </a:t>
            </a:r>
            <a:r>
              <a:rPr lang="en-US" sz="6000" dirty="0">
                <a:solidFill>
                  <a:schemeClr val="tx1"/>
                </a:solidFill>
              </a:rPr>
              <a:t>Citrus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730D41-D3A4-4CFC-91DC-62E6A5AE5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236" y="4739780"/>
            <a:ext cx="3511233" cy="1147054"/>
          </a:xfrm>
        </p:spPr>
        <p:txBody>
          <a:bodyPr anchor="t">
            <a:normAutofit/>
          </a:bodyPr>
          <a:lstStyle/>
          <a:p>
            <a:r>
              <a:rPr lang="en-US" sz="2000" dirty="0"/>
              <a:t>Nina Prouty</a:t>
            </a:r>
            <a:br>
              <a:rPr lang="en-US" sz="2000" dirty="0"/>
            </a:br>
            <a:r>
              <a:rPr lang="en-US" sz="2000" dirty="0"/>
              <a:t>Candidate7433</a:t>
            </a:r>
            <a:br>
              <a:rPr lang="en-US" sz="2000" dirty="0"/>
            </a:br>
            <a:r>
              <a:rPr lang="en-US" sz="2000" dirty="0"/>
              <a:t>US213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F375F0-AF02-4579-8ABA-3AE321C7B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0" r="8467"/>
          <a:stretch/>
        </p:blipFill>
        <p:spPr>
          <a:xfrm>
            <a:off x="466108" y="658635"/>
            <a:ext cx="7233314" cy="5540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353778-DF73-4BF3-B93A-34A01EF7C2F3}"/>
              </a:ext>
            </a:extLst>
          </p:cNvPr>
          <p:cNvSpPr txBox="1"/>
          <p:nvPr/>
        </p:nvSpPr>
        <p:spPr>
          <a:xfrm>
            <a:off x="5527343" y="6199364"/>
            <a:ext cx="21720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(</a:t>
            </a:r>
            <a:r>
              <a:rPr lang="en-US" sz="1100" i="1" dirty="0"/>
              <a:t>Citrus greening disease, </a:t>
            </a:r>
            <a:r>
              <a:rPr lang="en-US" sz="1100" dirty="0"/>
              <a:t>2021</a:t>
            </a:r>
            <a:r>
              <a:rPr lang="en-US" sz="1100" i="1" dirty="0"/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7487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834D0-F693-4624-B9D6-8B9E6407D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1244916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Reasons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E41C03-1B11-4A27-A5AA-C64BCEA2ECDD}"/>
              </a:ext>
            </a:extLst>
          </p:cNvPr>
          <p:cNvGrpSpPr/>
          <p:nvPr/>
        </p:nvGrpSpPr>
        <p:grpSpPr>
          <a:xfrm>
            <a:off x="999963" y="1866112"/>
            <a:ext cx="4803914" cy="4803914"/>
            <a:chOff x="999964" y="1866112"/>
            <a:chExt cx="4803914" cy="4803914"/>
          </a:xfrm>
        </p:grpSpPr>
        <p:pic>
          <p:nvPicPr>
            <p:cNvPr id="9" name="Graphic 8" descr="Orange with solid fill">
              <a:extLst>
                <a:ext uri="{FF2B5EF4-FFF2-40B4-BE49-F238E27FC236}">
                  <a16:creationId xmlns:a16="http://schemas.microsoft.com/office/drawing/2014/main" id="{57F3CEA4-4E55-468D-B091-AB94787F7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9964" y="1866112"/>
              <a:ext cx="4803914" cy="4803914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A8D537A6-6E30-4938-A186-6624A8218F40}"/>
                </a:ext>
              </a:extLst>
            </p:cNvPr>
            <p:cNvSpPr txBox="1">
              <a:spLocks/>
            </p:cNvSpPr>
            <p:nvPr/>
          </p:nvSpPr>
          <p:spPr>
            <a:xfrm>
              <a:off x="1211613" y="3947346"/>
              <a:ext cx="4380616" cy="641445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3600" dirty="0">
                  <a:solidFill>
                    <a:schemeClr val="bg1"/>
                  </a:solidFill>
                  <a:latin typeface="+mn-lt"/>
                </a:rPr>
                <a:t>IMPLEMENTATION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92954D-E979-4597-AABD-2E5D3511D464}"/>
              </a:ext>
            </a:extLst>
          </p:cNvPr>
          <p:cNvGrpSpPr/>
          <p:nvPr/>
        </p:nvGrpSpPr>
        <p:grpSpPr>
          <a:xfrm>
            <a:off x="6388124" y="1866112"/>
            <a:ext cx="4803914" cy="4803914"/>
            <a:chOff x="6388124" y="1866112"/>
            <a:chExt cx="4803914" cy="4803914"/>
          </a:xfrm>
        </p:grpSpPr>
        <p:pic>
          <p:nvPicPr>
            <p:cNvPr id="12" name="Graphic 11" descr="Orange with solid fill">
              <a:extLst>
                <a:ext uri="{FF2B5EF4-FFF2-40B4-BE49-F238E27FC236}">
                  <a16:creationId xmlns:a16="http://schemas.microsoft.com/office/drawing/2014/main" id="{A3D8025E-7FAE-4702-82DD-56204EA2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88124" y="1866112"/>
              <a:ext cx="4803914" cy="4803914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748660A7-7390-4DE6-B646-CEE57197BF18}"/>
                </a:ext>
              </a:extLst>
            </p:cNvPr>
            <p:cNvSpPr txBox="1">
              <a:spLocks/>
            </p:cNvSpPr>
            <p:nvPr/>
          </p:nvSpPr>
          <p:spPr>
            <a:xfrm>
              <a:off x="6599771" y="3947346"/>
              <a:ext cx="4380616" cy="641445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3600" dirty="0">
                  <a:solidFill>
                    <a:schemeClr val="bg1"/>
                  </a:solidFill>
                  <a:latin typeface="+mn-lt"/>
                </a:rPr>
                <a:t>DISAGREEMENT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016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834D0-F693-4624-B9D6-8B9E6407D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8"/>
            <a:ext cx="11029616" cy="1244916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Implementation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E41C03-1B11-4A27-A5AA-C64BCEA2ECDD}"/>
              </a:ext>
            </a:extLst>
          </p:cNvPr>
          <p:cNvGrpSpPr/>
          <p:nvPr/>
        </p:nvGrpSpPr>
        <p:grpSpPr>
          <a:xfrm>
            <a:off x="999963" y="1866112"/>
            <a:ext cx="4803914" cy="4803914"/>
            <a:chOff x="999964" y="1866112"/>
            <a:chExt cx="4803914" cy="4803914"/>
          </a:xfrm>
        </p:grpSpPr>
        <p:pic>
          <p:nvPicPr>
            <p:cNvPr id="9" name="Graphic 8" descr="Orange with solid fill">
              <a:extLst>
                <a:ext uri="{FF2B5EF4-FFF2-40B4-BE49-F238E27FC236}">
                  <a16:creationId xmlns:a16="http://schemas.microsoft.com/office/drawing/2014/main" id="{57F3CEA4-4E55-468D-B091-AB94787F7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9964" y="1866112"/>
              <a:ext cx="4803914" cy="4803914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A8D537A6-6E30-4938-A186-6624A8218F40}"/>
                </a:ext>
              </a:extLst>
            </p:cNvPr>
            <p:cNvSpPr txBox="1">
              <a:spLocks/>
            </p:cNvSpPr>
            <p:nvPr/>
          </p:nvSpPr>
          <p:spPr>
            <a:xfrm>
              <a:off x="1211613" y="3947346"/>
              <a:ext cx="4380616" cy="641445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3600" dirty="0">
                  <a:solidFill>
                    <a:schemeClr val="bg1"/>
                  </a:solidFill>
                  <a:latin typeface="+mn-lt"/>
                </a:rPr>
                <a:t>IMPLEMENTATION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92954D-E979-4597-AABD-2E5D3511D464}"/>
              </a:ext>
            </a:extLst>
          </p:cNvPr>
          <p:cNvGrpSpPr/>
          <p:nvPr/>
        </p:nvGrpSpPr>
        <p:grpSpPr>
          <a:xfrm>
            <a:off x="6388124" y="1866112"/>
            <a:ext cx="4803914" cy="4803914"/>
            <a:chOff x="6388124" y="1866112"/>
            <a:chExt cx="4803914" cy="4803914"/>
          </a:xfrm>
        </p:grpSpPr>
        <p:pic>
          <p:nvPicPr>
            <p:cNvPr id="12" name="Graphic 11" descr="Orange with solid fill">
              <a:extLst>
                <a:ext uri="{FF2B5EF4-FFF2-40B4-BE49-F238E27FC236}">
                  <a16:creationId xmlns:a16="http://schemas.microsoft.com/office/drawing/2014/main" id="{A3D8025E-7FAE-4702-82DD-56204EA2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88124" y="1866112"/>
              <a:ext cx="4803914" cy="4803914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748660A7-7390-4DE6-B646-CEE57197BF18}"/>
                </a:ext>
              </a:extLst>
            </p:cNvPr>
            <p:cNvSpPr txBox="1">
              <a:spLocks/>
            </p:cNvSpPr>
            <p:nvPr/>
          </p:nvSpPr>
          <p:spPr>
            <a:xfrm>
              <a:off x="6599771" y="3947346"/>
              <a:ext cx="4380616" cy="641445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3600" dirty="0">
                  <a:solidFill>
                    <a:schemeClr val="bg1"/>
                  </a:solidFill>
                  <a:latin typeface="+mn-lt"/>
                </a:rPr>
                <a:t>DISAGREEMENT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46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15925 -0.3756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87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48D87EC-4879-4AF3-B4C1-00D2206EE50A}"/>
              </a:ext>
            </a:extLst>
          </p:cNvPr>
          <p:cNvGrpSpPr/>
          <p:nvPr/>
        </p:nvGrpSpPr>
        <p:grpSpPr>
          <a:xfrm>
            <a:off x="245986" y="497306"/>
            <a:ext cx="2433046" cy="2422358"/>
            <a:chOff x="999964" y="1866112"/>
            <a:chExt cx="4803914" cy="4803914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4" name="Graphic 3" descr="Orange with solid fill">
              <a:extLst>
                <a:ext uri="{FF2B5EF4-FFF2-40B4-BE49-F238E27FC236}">
                  <a16:creationId xmlns:a16="http://schemas.microsoft.com/office/drawing/2014/main" id="{0ED32D0E-796E-4936-9DC1-F9670BE2F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9964" y="1866112"/>
              <a:ext cx="4803914" cy="4803914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D009715-048E-479E-BAAC-694641FBD4E0}"/>
                </a:ext>
              </a:extLst>
            </p:cNvPr>
            <p:cNvSpPr txBox="1">
              <a:spLocks/>
            </p:cNvSpPr>
            <p:nvPr/>
          </p:nvSpPr>
          <p:spPr>
            <a:xfrm>
              <a:off x="1211613" y="3947346"/>
              <a:ext cx="4380616" cy="641445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bg1"/>
                  </a:solidFill>
                  <a:latin typeface="+mn-lt"/>
                </a:rPr>
                <a:t>IMPLEMENTATION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D482E38-AF1B-456C-A85C-164F7693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8"/>
            <a:ext cx="11029616" cy="1244916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Implementation</a:t>
            </a:r>
          </a:p>
        </p:txBody>
      </p:sp>
      <p:pic>
        <p:nvPicPr>
          <p:cNvPr id="1026" name="Picture 2" descr="Diaphorina citri - Wikipedia">
            <a:extLst>
              <a:ext uri="{FF2B5EF4-FFF2-40B4-BE49-F238E27FC236}">
                <a16:creationId xmlns:a16="http://schemas.microsoft.com/office/drawing/2014/main" id="{02418BD9-500F-4DB3-85B5-68A46BA8A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3013500"/>
            <a:ext cx="4957535" cy="3152274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37867C-68B4-467A-86FF-807FE4E49256}"/>
              </a:ext>
            </a:extLst>
          </p:cNvPr>
          <p:cNvSpPr txBox="1"/>
          <p:nvPr/>
        </p:nvSpPr>
        <p:spPr>
          <a:xfrm>
            <a:off x="581192" y="6257604"/>
            <a:ext cx="234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</a:t>
            </a:r>
            <a:r>
              <a:rPr lang="en-US" sz="1100" i="1" dirty="0" err="1"/>
              <a:t>Diaphorina</a:t>
            </a:r>
            <a:r>
              <a:rPr lang="en-US" sz="1100" i="1" dirty="0"/>
              <a:t> </a:t>
            </a:r>
            <a:r>
              <a:rPr lang="en-US" sz="1100" i="1" dirty="0" err="1"/>
              <a:t>citri</a:t>
            </a:r>
            <a:r>
              <a:rPr lang="en-US" sz="1100" i="1" dirty="0"/>
              <a:t>, </a:t>
            </a:r>
            <a:r>
              <a:rPr lang="en-US" sz="1100" dirty="0"/>
              <a:t>2021</a:t>
            </a:r>
            <a:r>
              <a:rPr lang="en-US" sz="1100" i="1" dirty="0"/>
              <a:t>)</a:t>
            </a:r>
            <a:endParaRPr lang="en-US" sz="1100" dirty="0"/>
          </a:p>
        </p:txBody>
      </p:sp>
      <p:pic>
        <p:nvPicPr>
          <p:cNvPr id="1030" name="Picture 6" descr="Can Cover Crops Save Florida's Citrus? | Civil Eats">
            <a:extLst>
              <a:ext uri="{FF2B5EF4-FFF2-40B4-BE49-F238E27FC236}">
                <a16:creationId xmlns:a16="http://schemas.microsoft.com/office/drawing/2014/main" id="{621F9EFF-836A-4054-B1FD-35100BA5F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79" y="2198905"/>
            <a:ext cx="5375729" cy="3583819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E5ACAC-AB8F-4293-814F-CDDEB601D0BD}"/>
              </a:ext>
            </a:extLst>
          </p:cNvPr>
          <p:cNvSpPr txBox="1"/>
          <p:nvPr/>
        </p:nvSpPr>
        <p:spPr>
          <a:xfrm>
            <a:off x="8723086" y="5866732"/>
            <a:ext cx="28877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(</a:t>
            </a:r>
            <a:r>
              <a:rPr lang="en-US" sz="1100" i="1" dirty="0"/>
              <a:t>Citrus fruit farmer Florida</a:t>
            </a:r>
            <a:r>
              <a:rPr lang="en-US" sz="1100" dirty="0"/>
              <a:t>, 2021</a:t>
            </a:r>
            <a:r>
              <a:rPr lang="en-US" sz="1100" i="1" dirty="0"/>
              <a:t>)</a:t>
            </a:r>
            <a:endParaRPr lang="en-US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1970ED-3123-4494-9009-37FFD4AD6D33}"/>
              </a:ext>
            </a:extLst>
          </p:cNvPr>
          <p:cNvSpPr txBox="1"/>
          <p:nvPr/>
        </p:nvSpPr>
        <p:spPr>
          <a:xfrm>
            <a:off x="2679032" y="2032371"/>
            <a:ext cx="263090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Farmer Reluctance</a:t>
            </a:r>
          </a:p>
        </p:txBody>
      </p:sp>
    </p:spTree>
    <p:extLst>
      <p:ext uri="{BB962C8B-B14F-4D97-AF65-F5344CB8AC3E}">
        <p14:creationId xmlns:p14="http://schemas.microsoft.com/office/powerpoint/2010/main" val="40780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48D87EC-4879-4AF3-B4C1-00D2206EE50A}"/>
              </a:ext>
            </a:extLst>
          </p:cNvPr>
          <p:cNvGrpSpPr/>
          <p:nvPr/>
        </p:nvGrpSpPr>
        <p:grpSpPr>
          <a:xfrm>
            <a:off x="245986" y="497306"/>
            <a:ext cx="2433046" cy="2422358"/>
            <a:chOff x="999964" y="1866112"/>
            <a:chExt cx="4803914" cy="4803914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4" name="Graphic 3" descr="Orange with solid fill">
              <a:extLst>
                <a:ext uri="{FF2B5EF4-FFF2-40B4-BE49-F238E27FC236}">
                  <a16:creationId xmlns:a16="http://schemas.microsoft.com/office/drawing/2014/main" id="{0ED32D0E-796E-4936-9DC1-F9670BE2F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9964" y="1866112"/>
              <a:ext cx="4803914" cy="4803914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D009715-048E-479E-BAAC-694641FBD4E0}"/>
                </a:ext>
              </a:extLst>
            </p:cNvPr>
            <p:cNvSpPr txBox="1">
              <a:spLocks/>
            </p:cNvSpPr>
            <p:nvPr/>
          </p:nvSpPr>
          <p:spPr>
            <a:xfrm>
              <a:off x="1211613" y="3947346"/>
              <a:ext cx="4380616" cy="641445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bg1"/>
                  </a:solidFill>
                  <a:latin typeface="+mn-lt"/>
                </a:rPr>
                <a:t>IMPLEMENTATION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D482E38-AF1B-456C-A85C-164F7693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8"/>
            <a:ext cx="11029616" cy="1244916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Implementation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3E854D-4484-4D91-B6E3-9AA236E714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0" t="10523" r="9554" b="810"/>
          <a:stretch/>
        </p:blipFill>
        <p:spPr>
          <a:xfrm>
            <a:off x="245986" y="3159378"/>
            <a:ext cx="3245234" cy="3448097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8F4B0F-3621-416F-A5DF-CA48F89EFC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25" t="1169" r="14797" b="2920"/>
          <a:stretch/>
        </p:blipFill>
        <p:spPr>
          <a:xfrm>
            <a:off x="3798518" y="3159378"/>
            <a:ext cx="4232547" cy="3448097"/>
          </a:xfrm>
          <a:prstGeom prst="rect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</p:pic>
      <p:pic>
        <p:nvPicPr>
          <p:cNvPr id="2050" name="Picture 2" descr="Brazil Map and Satellite Image">
            <a:extLst>
              <a:ext uri="{FF2B5EF4-FFF2-40B4-BE49-F238E27FC236}">
                <a16:creationId xmlns:a16="http://schemas.microsoft.com/office/drawing/2014/main" id="{0A4FBEBC-5BC9-4649-8209-6EA09A11A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" r="300" b="1865"/>
          <a:stretch/>
        </p:blipFill>
        <p:spPr bwMode="auto">
          <a:xfrm>
            <a:off x="8300597" y="2070890"/>
            <a:ext cx="3645417" cy="4536585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483AB88-5D1A-4650-A523-8A3AB468CFF1}"/>
              </a:ext>
            </a:extLst>
          </p:cNvPr>
          <p:cNvSpPr txBox="1"/>
          <p:nvPr/>
        </p:nvSpPr>
        <p:spPr>
          <a:xfrm>
            <a:off x="3647331" y="2822195"/>
            <a:ext cx="21559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(Beretta, </a:t>
            </a:r>
            <a:r>
              <a:rPr lang="en-US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Futch</a:t>
            </a: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&amp; Derrick, 2020)</a:t>
            </a:r>
            <a:endParaRPr lang="en-US" sz="1100" dirty="0"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26A88A-184B-4082-A1EE-C7D3D1C7DDC1}"/>
              </a:ext>
            </a:extLst>
          </p:cNvPr>
          <p:cNvSpPr txBox="1"/>
          <p:nvPr/>
        </p:nvSpPr>
        <p:spPr>
          <a:xfrm>
            <a:off x="10706138" y="1740568"/>
            <a:ext cx="13361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(</a:t>
            </a:r>
            <a:r>
              <a:rPr lang="en-US" sz="1100" i="1" dirty="0"/>
              <a:t>Brazil map</a:t>
            </a:r>
            <a:r>
              <a:rPr lang="en-US" sz="1100" dirty="0"/>
              <a:t>, 2021)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E2BE81-2DC8-4942-B178-FC7F49C602DD}"/>
              </a:ext>
            </a:extLst>
          </p:cNvPr>
          <p:cNvSpPr txBox="1"/>
          <p:nvPr/>
        </p:nvSpPr>
        <p:spPr>
          <a:xfrm>
            <a:off x="76377" y="2837961"/>
            <a:ext cx="21559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(Beretta, </a:t>
            </a:r>
            <a:r>
              <a:rPr lang="en-US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Futch</a:t>
            </a: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&amp; Derrick, 2020)</a:t>
            </a:r>
            <a:endParaRPr lang="en-US" sz="1100" dirty="0"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1B4DE7-7718-49AD-8B2B-3F4BB1EDF74E}"/>
              </a:ext>
            </a:extLst>
          </p:cNvPr>
          <p:cNvSpPr txBox="1"/>
          <p:nvPr/>
        </p:nvSpPr>
        <p:spPr>
          <a:xfrm>
            <a:off x="2679032" y="2032371"/>
            <a:ext cx="263090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Farmer Reluctance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31F454-29B0-459C-B90D-F921888E0CE7}"/>
              </a:ext>
            </a:extLst>
          </p:cNvPr>
          <p:cNvSpPr txBox="1"/>
          <p:nvPr/>
        </p:nvSpPr>
        <p:spPr>
          <a:xfrm>
            <a:off x="5400160" y="2032371"/>
            <a:ext cx="240710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Niche/Inefficient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21927D-9271-44C8-AE5B-AF66B767145D}"/>
              </a:ext>
            </a:extLst>
          </p:cNvPr>
          <p:cNvSpPr txBox="1"/>
          <p:nvPr/>
        </p:nvSpPr>
        <p:spPr>
          <a:xfrm>
            <a:off x="2096840" y="5440226"/>
            <a:ext cx="2910028" cy="1015663"/>
          </a:xfrm>
          <a:prstGeom prst="rect">
            <a:avLst/>
          </a:prstGeom>
          <a:solidFill>
            <a:srgbClr val="00843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</a:rPr>
              <a:t>Rootstocks</a:t>
            </a:r>
            <a:r>
              <a:rPr lang="en-US" sz="2000" dirty="0">
                <a:solidFill>
                  <a:schemeClr val="bg1"/>
                </a:solidFill>
                <a:ea typeface="Calibri" panose="020F0502020204030204" pitchFamily="34" charset="0"/>
              </a:rPr>
              <a:t>: growths that can be used to propagate other varieties of plant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6C41CF-8F65-4158-815C-FFA879128744}"/>
              </a:ext>
            </a:extLst>
          </p:cNvPr>
          <p:cNvSpPr txBox="1"/>
          <p:nvPr/>
        </p:nvSpPr>
        <p:spPr>
          <a:xfrm>
            <a:off x="5668501" y="3225927"/>
            <a:ext cx="2269552" cy="523220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</a:rPr>
              <a:t>Inarched</a:t>
            </a:r>
            <a:r>
              <a:rPr lang="en-US" sz="2400" b="1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</a:rPr>
              <a:t>Tree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4CB818-B6CF-4A21-A88B-07C6EE16BDCE}"/>
              </a:ext>
            </a:extLst>
          </p:cNvPr>
          <p:cNvSpPr/>
          <p:nvPr/>
        </p:nvSpPr>
        <p:spPr>
          <a:xfrm>
            <a:off x="10185622" y="4786685"/>
            <a:ext cx="714166" cy="6901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5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48D87EC-4879-4AF3-B4C1-00D2206EE50A}"/>
              </a:ext>
            </a:extLst>
          </p:cNvPr>
          <p:cNvGrpSpPr/>
          <p:nvPr/>
        </p:nvGrpSpPr>
        <p:grpSpPr>
          <a:xfrm>
            <a:off x="245986" y="497306"/>
            <a:ext cx="2433046" cy="2422358"/>
            <a:chOff x="999964" y="1866112"/>
            <a:chExt cx="4803914" cy="4803914"/>
          </a:xfrm>
        </p:grpSpPr>
        <p:pic>
          <p:nvPicPr>
            <p:cNvPr id="4" name="Graphic 3" descr="Orange with solid fill">
              <a:extLst>
                <a:ext uri="{FF2B5EF4-FFF2-40B4-BE49-F238E27FC236}">
                  <a16:creationId xmlns:a16="http://schemas.microsoft.com/office/drawing/2014/main" id="{0ED32D0E-796E-4936-9DC1-F9670BE2F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9964" y="1866112"/>
              <a:ext cx="4803914" cy="4803914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D009715-048E-479E-BAAC-694641FBD4E0}"/>
                </a:ext>
              </a:extLst>
            </p:cNvPr>
            <p:cNvSpPr txBox="1">
              <a:spLocks/>
            </p:cNvSpPr>
            <p:nvPr/>
          </p:nvSpPr>
          <p:spPr>
            <a:xfrm>
              <a:off x="1211613" y="3947346"/>
              <a:ext cx="4380616" cy="641445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bg1"/>
                  </a:solidFill>
                  <a:latin typeface="+mn-lt"/>
                </a:rPr>
                <a:t>IMPLEMENTATION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D482E38-AF1B-456C-A85C-164F7693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8"/>
            <a:ext cx="11029616" cy="1244916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DISAGREEMENT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F3C537-EE82-46E3-9FE6-F4AA30874925}"/>
              </a:ext>
            </a:extLst>
          </p:cNvPr>
          <p:cNvGrpSpPr/>
          <p:nvPr/>
        </p:nvGrpSpPr>
        <p:grpSpPr>
          <a:xfrm>
            <a:off x="9512968" y="497305"/>
            <a:ext cx="2433046" cy="2422358"/>
            <a:chOff x="999964" y="1866112"/>
            <a:chExt cx="4803914" cy="4803914"/>
          </a:xfrm>
          <a:solidFill>
            <a:schemeClr val="accent6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13" name="Graphic 12" descr="Orange with solid fill">
              <a:extLst>
                <a:ext uri="{FF2B5EF4-FFF2-40B4-BE49-F238E27FC236}">
                  <a16:creationId xmlns:a16="http://schemas.microsoft.com/office/drawing/2014/main" id="{C3E1D3B5-CA91-4E7B-8177-E6AA395BE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9964" y="1866112"/>
              <a:ext cx="4803914" cy="4803914"/>
            </a:xfrm>
            <a:prstGeom prst="rect">
              <a:avLst/>
            </a:prstGeom>
          </p:spPr>
        </p:pic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82D106FD-B1E4-4C9C-80C5-C2BECFD365A9}"/>
                </a:ext>
              </a:extLst>
            </p:cNvPr>
            <p:cNvSpPr txBox="1">
              <a:spLocks/>
            </p:cNvSpPr>
            <p:nvPr/>
          </p:nvSpPr>
          <p:spPr>
            <a:xfrm>
              <a:off x="1211613" y="3947346"/>
              <a:ext cx="4380616" cy="641445"/>
            </a:xfrm>
            <a:prstGeom prst="rect">
              <a:avLst/>
            </a:prstGeom>
            <a:grpFill/>
            <a:ln>
              <a:solidFill>
                <a:schemeClr val="accent6"/>
              </a:solidFill>
            </a:ln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bg1"/>
                  </a:solidFill>
                  <a:latin typeface="+mn-lt"/>
                </a:rPr>
                <a:t>DISAGREEMENT</a:t>
              </a:r>
            </a:p>
          </p:txBody>
        </p:sp>
      </p:grpSp>
      <p:pic>
        <p:nvPicPr>
          <p:cNvPr id="3074" name="Picture 2" descr="Antibiotics set to flood Florida's troubled orange orchards">
            <a:extLst>
              <a:ext uri="{FF2B5EF4-FFF2-40B4-BE49-F238E27FC236}">
                <a16:creationId xmlns:a16="http://schemas.microsoft.com/office/drawing/2014/main" id="{E9D818AC-61BF-458D-95DF-5CAEE6ECB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r="12792" b="15693"/>
          <a:stretch/>
        </p:blipFill>
        <p:spPr bwMode="auto">
          <a:xfrm>
            <a:off x="6272539" y="2977461"/>
            <a:ext cx="5566281" cy="3355990"/>
          </a:xfrm>
          <a:prstGeom prst="rect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3 Republican Healthcare Reforms Democrats May Agree To, and 1 Major  Sticking Point | The Motley Fool">
            <a:extLst>
              <a:ext uri="{FF2B5EF4-FFF2-40B4-BE49-F238E27FC236}">
                <a16:creationId xmlns:a16="http://schemas.microsoft.com/office/drawing/2014/main" id="{3180054D-F274-4143-9342-EA17EBA56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" b="5209"/>
          <a:stretch/>
        </p:blipFill>
        <p:spPr bwMode="auto">
          <a:xfrm>
            <a:off x="353180" y="2977461"/>
            <a:ext cx="5566281" cy="3355990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1C0227-F95C-48CF-8319-DAB9C12BD82E}"/>
              </a:ext>
            </a:extLst>
          </p:cNvPr>
          <p:cNvSpPr txBox="1"/>
          <p:nvPr/>
        </p:nvSpPr>
        <p:spPr>
          <a:xfrm>
            <a:off x="245986" y="6395969"/>
            <a:ext cx="13361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(</a:t>
            </a:r>
            <a:r>
              <a:rPr lang="en-US" sz="1100" i="1" dirty="0"/>
              <a:t>Antibiotics</a:t>
            </a:r>
            <a:r>
              <a:rPr lang="en-US" sz="1100" dirty="0"/>
              <a:t>, 2021)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423947-F8C8-44F0-9BB8-6F2598AF2B65}"/>
              </a:ext>
            </a:extLst>
          </p:cNvPr>
          <p:cNvSpPr txBox="1"/>
          <p:nvPr/>
        </p:nvSpPr>
        <p:spPr>
          <a:xfrm>
            <a:off x="9512968" y="6395969"/>
            <a:ext cx="24405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(</a:t>
            </a:r>
            <a:r>
              <a:rPr lang="en-US" sz="1100" i="1" dirty="0"/>
              <a:t>Antibiotics on citrus trees,</a:t>
            </a:r>
            <a:r>
              <a:rPr lang="en-US" sz="1100" dirty="0"/>
              <a:t> 2021)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916FE0-D652-4470-9E47-B2A8C97273D3}"/>
              </a:ext>
            </a:extLst>
          </p:cNvPr>
          <p:cNvSpPr txBox="1"/>
          <p:nvPr/>
        </p:nvSpPr>
        <p:spPr>
          <a:xfrm>
            <a:off x="2679032" y="2032371"/>
            <a:ext cx="263090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Farmer Reluctance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5C1A8D-B77E-4B79-81A9-64E408B62580}"/>
              </a:ext>
            </a:extLst>
          </p:cNvPr>
          <p:cNvSpPr txBox="1"/>
          <p:nvPr/>
        </p:nvSpPr>
        <p:spPr>
          <a:xfrm>
            <a:off x="7897491" y="2030210"/>
            <a:ext cx="147388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Methods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FF61B4-7487-4B4A-9454-A8470ED19CE2}"/>
              </a:ext>
            </a:extLst>
          </p:cNvPr>
          <p:cNvSpPr txBox="1"/>
          <p:nvPr/>
        </p:nvSpPr>
        <p:spPr>
          <a:xfrm>
            <a:off x="5400160" y="2032371"/>
            <a:ext cx="240710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Niche/Inefficient</a:t>
            </a:r>
          </a:p>
        </p:txBody>
      </p:sp>
    </p:spTree>
    <p:extLst>
      <p:ext uri="{BB962C8B-B14F-4D97-AF65-F5344CB8AC3E}">
        <p14:creationId xmlns:p14="http://schemas.microsoft.com/office/powerpoint/2010/main" val="318556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48D87EC-4879-4AF3-B4C1-00D2206EE50A}"/>
              </a:ext>
            </a:extLst>
          </p:cNvPr>
          <p:cNvGrpSpPr/>
          <p:nvPr/>
        </p:nvGrpSpPr>
        <p:grpSpPr>
          <a:xfrm>
            <a:off x="245986" y="497306"/>
            <a:ext cx="2433046" cy="2422358"/>
            <a:chOff x="999964" y="1866112"/>
            <a:chExt cx="4803914" cy="4803914"/>
          </a:xfrm>
        </p:grpSpPr>
        <p:pic>
          <p:nvPicPr>
            <p:cNvPr id="4" name="Graphic 3" descr="Orange with solid fill">
              <a:extLst>
                <a:ext uri="{FF2B5EF4-FFF2-40B4-BE49-F238E27FC236}">
                  <a16:creationId xmlns:a16="http://schemas.microsoft.com/office/drawing/2014/main" id="{0ED32D0E-796E-4936-9DC1-F9670BE2F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9964" y="1866112"/>
              <a:ext cx="4803914" cy="4803914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D009715-048E-479E-BAAC-694641FBD4E0}"/>
                </a:ext>
              </a:extLst>
            </p:cNvPr>
            <p:cNvSpPr txBox="1">
              <a:spLocks/>
            </p:cNvSpPr>
            <p:nvPr/>
          </p:nvSpPr>
          <p:spPr>
            <a:xfrm>
              <a:off x="1211613" y="3947346"/>
              <a:ext cx="4380616" cy="641445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bg1"/>
                  </a:solidFill>
                  <a:latin typeface="+mn-lt"/>
                </a:rPr>
                <a:t>IMPLEMENTATION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D482E38-AF1B-456C-A85C-164F7693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8"/>
            <a:ext cx="11029616" cy="1244916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DISAGREEMENT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F3C537-EE82-46E3-9FE6-F4AA30874925}"/>
              </a:ext>
            </a:extLst>
          </p:cNvPr>
          <p:cNvGrpSpPr/>
          <p:nvPr/>
        </p:nvGrpSpPr>
        <p:grpSpPr>
          <a:xfrm>
            <a:off x="9512968" y="497305"/>
            <a:ext cx="2433046" cy="2422358"/>
            <a:chOff x="999964" y="1866112"/>
            <a:chExt cx="4803914" cy="4803914"/>
          </a:xfrm>
          <a:solidFill>
            <a:schemeClr val="accent6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13" name="Graphic 12" descr="Orange with solid fill">
              <a:extLst>
                <a:ext uri="{FF2B5EF4-FFF2-40B4-BE49-F238E27FC236}">
                  <a16:creationId xmlns:a16="http://schemas.microsoft.com/office/drawing/2014/main" id="{C3E1D3B5-CA91-4E7B-8177-E6AA395BE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9964" y="1866112"/>
              <a:ext cx="4803914" cy="4803914"/>
            </a:xfrm>
            <a:prstGeom prst="rect">
              <a:avLst/>
            </a:prstGeom>
          </p:spPr>
        </p:pic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82D106FD-B1E4-4C9C-80C5-C2BECFD365A9}"/>
                </a:ext>
              </a:extLst>
            </p:cNvPr>
            <p:cNvSpPr txBox="1">
              <a:spLocks/>
            </p:cNvSpPr>
            <p:nvPr/>
          </p:nvSpPr>
          <p:spPr>
            <a:xfrm>
              <a:off x="1211613" y="3947346"/>
              <a:ext cx="4380616" cy="641445"/>
            </a:xfrm>
            <a:prstGeom prst="rect">
              <a:avLst/>
            </a:prstGeom>
            <a:grpFill/>
            <a:ln>
              <a:solidFill>
                <a:schemeClr val="accent6"/>
              </a:solidFill>
            </a:ln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bg1"/>
                  </a:solidFill>
                  <a:latin typeface="+mn-lt"/>
                </a:rPr>
                <a:t>DISAGREEMENT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3930EA3-0408-42F8-BE31-CEE7291A9369}"/>
              </a:ext>
            </a:extLst>
          </p:cNvPr>
          <p:cNvGrpSpPr/>
          <p:nvPr/>
        </p:nvGrpSpPr>
        <p:grpSpPr>
          <a:xfrm>
            <a:off x="6458118" y="3494485"/>
            <a:ext cx="5487896" cy="2976327"/>
            <a:chOff x="6350924" y="3384368"/>
            <a:chExt cx="5487896" cy="2976327"/>
          </a:xfrm>
        </p:grpSpPr>
        <p:sp>
          <p:nvSpPr>
            <p:cNvPr id="2" name="Ribbon: Curved and Tilted Down 1">
              <a:extLst>
                <a:ext uri="{FF2B5EF4-FFF2-40B4-BE49-F238E27FC236}">
                  <a16:creationId xmlns:a16="http://schemas.microsoft.com/office/drawing/2014/main" id="{71315482-9B49-4BF9-9C2A-524302B40E0D}"/>
                </a:ext>
              </a:extLst>
            </p:cNvPr>
            <p:cNvSpPr/>
            <p:nvPr/>
          </p:nvSpPr>
          <p:spPr>
            <a:xfrm>
              <a:off x="6350924" y="3384368"/>
              <a:ext cx="5487896" cy="2976327"/>
            </a:xfrm>
            <a:prstGeom prst="ellipseRibbon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DAEBE5-F619-4A7D-A573-CDD52F092801}"/>
                </a:ext>
              </a:extLst>
            </p:cNvPr>
            <p:cNvSpPr txBox="1"/>
            <p:nvPr/>
          </p:nvSpPr>
          <p:spPr>
            <a:xfrm>
              <a:off x="7868386" y="4592370"/>
              <a:ext cx="24544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n w="28575"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bg1"/>
                  </a:solidFill>
                </a:rPr>
                <a:t>28%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26095A8-9A2D-476C-9689-AD072731C806}"/>
              </a:ext>
            </a:extLst>
          </p:cNvPr>
          <p:cNvSpPr txBox="1"/>
          <p:nvPr/>
        </p:nvSpPr>
        <p:spPr>
          <a:xfrm>
            <a:off x="2679032" y="2032371"/>
            <a:ext cx="263090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Farmer Reluctance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D2E4F-1153-4B66-879A-A6456A44EDD7}"/>
              </a:ext>
            </a:extLst>
          </p:cNvPr>
          <p:cNvSpPr txBox="1"/>
          <p:nvPr/>
        </p:nvSpPr>
        <p:spPr>
          <a:xfrm>
            <a:off x="4368797" y="2517054"/>
            <a:ext cx="3454406" cy="461665"/>
          </a:xfrm>
          <a:prstGeom prst="rect">
            <a:avLst/>
          </a:prstGeom>
          <a:solidFill>
            <a:srgbClr val="5FD44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Regulations vs. Research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AF37E9-46ED-4E41-A9A2-E04799965AF4}"/>
              </a:ext>
            </a:extLst>
          </p:cNvPr>
          <p:cNvSpPr txBox="1"/>
          <p:nvPr/>
        </p:nvSpPr>
        <p:spPr>
          <a:xfrm>
            <a:off x="5400160" y="2032371"/>
            <a:ext cx="240710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Niche/Inefficient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D24D1E-C624-49D6-98D4-2FAE5913A7D3}"/>
              </a:ext>
            </a:extLst>
          </p:cNvPr>
          <p:cNvSpPr txBox="1"/>
          <p:nvPr/>
        </p:nvSpPr>
        <p:spPr>
          <a:xfrm>
            <a:off x="7897491" y="2030210"/>
            <a:ext cx="147388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Methods</a:t>
            </a:r>
          </a:p>
        </p:txBody>
      </p:sp>
      <p:pic>
        <p:nvPicPr>
          <p:cNvPr id="6146" name="Picture 2" descr="Biological control against citrus greening : Revista Pesquisa Fapesp">
            <a:extLst>
              <a:ext uri="{FF2B5EF4-FFF2-40B4-BE49-F238E27FC236}">
                <a16:creationId xmlns:a16="http://schemas.microsoft.com/office/drawing/2014/main" id="{DF998644-9C89-4A87-9727-6478F695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80" y="3309336"/>
            <a:ext cx="5812108" cy="3051357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0394F3D-E746-42A6-9241-4F214A813462}"/>
              </a:ext>
            </a:extLst>
          </p:cNvPr>
          <p:cNvSpPr txBox="1"/>
          <p:nvPr/>
        </p:nvSpPr>
        <p:spPr>
          <a:xfrm>
            <a:off x="245986" y="6415837"/>
            <a:ext cx="19638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(</a:t>
            </a:r>
            <a:r>
              <a:rPr lang="en-US" sz="1100" i="1" dirty="0"/>
              <a:t>Citrus greening Brazil</a:t>
            </a:r>
            <a:r>
              <a:rPr lang="en-US" sz="1100" dirty="0"/>
              <a:t>, 2021)</a:t>
            </a:r>
          </a:p>
        </p:txBody>
      </p:sp>
    </p:spTree>
    <p:extLst>
      <p:ext uri="{BB962C8B-B14F-4D97-AF65-F5344CB8AC3E}">
        <p14:creationId xmlns:p14="http://schemas.microsoft.com/office/powerpoint/2010/main" val="346711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2B9F-962D-4F75-9F3F-442E742B1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7"/>
            <a:ext cx="11029616" cy="1244467"/>
          </a:xfrm>
        </p:spPr>
        <p:txBody>
          <a:bodyPr>
            <a:normAutofit/>
          </a:bodyPr>
          <a:lstStyle/>
          <a:p>
            <a:pPr algn="r"/>
            <a:r>
              <a:rPr lang="en-US" sz="7200" dirty="0"/>
              <a:t>Recap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A05154-E171-4C77-93A8-D1B7224BADAA}"/>
              </a:ext>
            </a:extLst>
          </p:cNvPr>
          <p:cNvGrpSpPr/>
          <p:nvPr/>
        </p:nvGrpSpPr>
        <p:grpSpPr>
          <a:xfrm>
            <a:off x="301089" y="2165550"/>
            <a:ext cx="3707476" cy="1815449"/>
            <a:chOff x="980902" y="2440667"/>
            <a:chExt cx="3707476" cy="1815449"/>
          </a:xfrm>
        </p:grpSpPr>
        <p:sp>
          <p:nvSpPr>
            <p:cNvPr id="4" name="Callout: Right Arrow 3">
              <a:extLst>
                <a:ext uri="{FF2B5EF4-FFF2-40B4-BE49-F238E27FC236}">
                  <a16:creationId xmlns:a16="http://schemas.microsoft.com/office/drawing/2014/main" id="{37287888-9559-49DB-8B36-2F344B288D54}"/>
                </a:ext>
              </a:extLst>
            </p:cNvPr>
            <p:cNvSpPr/>
            <p:nvPr/>
          </p:nvSpPr>
          <p:spPr>
            <a:xfrm>
              <a:off x="980902" y="2440667"/>
              <a:ext cx="3707476" cy="1815449"/>
            </a:xfrm>
            <a:prstGeom prst="rightArrowCallout">
              <a:avLst>
                <a:gd name="adj1" fmla="val 25000"/>
                <a:gd name="adj2" fmla="val 29579"/>
                <a:gd name="adj3" fmla="val 35073"/>
                <a:gd name="adj4" fmla="val 69288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B84F89-31AC-46EB-BB51-0C3941C29B0B}"/>
                </a:ext>
              </a:extLst>
            </p:cNvPr>
            <p:cNvSpPr txBox="1"/>
            <p:nvPr/>
          </p:nvSpPr>
          <p:spPr>
            <a:xfrm>
              <a:off x="980902" y="2809782"/>
              <a:ext cx="257694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Farmer Reluctance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113930-3E8C-4E18-A37B-594C53CF99D4}"/>
              </a:ext>
            </a:extLst>
          </p:cNvPr>
          <p:cNvGrpSpPr/>
          <p:nvPr/>
        </p:nvGrpSpPr>
        <p:grpSpPr>
          <a:xfrm>
            <a:off x="4048089" y="2165550"/>
            <a:ext cx="3707476" cy="1815449"/>
            <a:chOff x="980902" y="2440667"/>
            <a:chExt cx="3707476" cy="1815449"/>
          </a:xfrm>
          <a:solidFill>
            <a:schemeClr val="accent5"/>
          </a:solidFill>
        </p:grpSpPr>
        <p:sp>
          <p:nvSpPr>
            <p:cNvPr id="12" name="Callout: Right Arrow 11">
              <a:extLst>
                <a:ext uri="{FF2B5EF4-FFF2-40B4-BE49-F238E27FC236}">
                  <a16:creationId xmlns:a16="http://schemas.microsoft.com/office/drawing/2014/main" id="{A910F213-D028-4120-B2E6-26F49FEDCFD9}"/>
                </a:ext>
              </a:extLst>
            </p:cNvPr>
            <p:cNvSpPr/>
            <p:nvPr/>
          </p:nvSpPr>
          <p:spPr>
            <a:xfrm>
              <a:off x="980902" y="2440667"/>
              <a:ext cx="3707476" cy="1815449"/>
            </a:xfrm>
            <a:prstGeom prst="rightArrowCallout">
              <a:avLst>
                <a:gd name="adj1" fmla="val 25000"/>
                <a:gd name="adj2" fmla="val 29579"/>
                <a:gd name="adj3" fmla="val 35073"/>
                <a:gd name="adj4" fmla="val 69288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A0ECDD-4085-4DB0-AE34-9598797BDBDE}"/>
                </a:ext>
              </a:extLst>
            </p:cNvPr>
            <p:cNvSpPr txBox="1"/>
            <p:nvPr/>
          </p:nvSpPr>
          <p:spPr>
            <a:xfrm>
              <a:off x="980902" y="2809782"/>
              <a:ext cx="2576945" cy="107721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Niche/ Inefficiency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028D6D-8AD1-4140-BC0B-BA26785F5FC3}"/>
              </a:ext>
            </a:extLst>
          </p:cNvPr>
          <p:cNvGrpSpPr/>
          <p:nvPr/>
        </p:nvGrpSpPr>
        <p:grpSpPr>
          <a:xfrm>
            <a:off x="7755565" y="2165550"/>
            <a:ext cx="2882201" cy="2796770"/>
            <a:chOff x="8739934" y="2521273"/>
            <a:chExt cx="2882201" cy="2798872"/>
          </a:xfrm>
        </p:grpSpPr>
        <p:sp>
          <p:nvSpPr>
            <p:cNvPr id="20" name="Callout: Down Arrow 19">
              <a:extLst>
                <a:ext uri="{FF2B5EF4-FFF2-40B4-BE49-F238E27FC236}">
                  <a16:creationId xmlns:a16="http://schemas.microsoft.com/office/drawing/2014/main" id="{9633AB04-8DC5-48E0-AFBA-F50947270664}"/>
                </a:ext>
              </a:extLst>
            </p:cNvPr>
            <p:cNvSpPr/>
            <p:nvPr/>
          </p:nvSpPr>
          <p:spPr>
            <a:xfrm>
              <a:off x="8739934" y="2521273"/>
              <a:ext cx="2882201" cy="2798872"/>
            </a:xfrm>
            <a:prstGeom prst="downArrowCallou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97EEC8-8496-4E1A-9E91-09CAE00DF717}"/>
                </a:ext>
              </a:extLst>
            </p:cNvPr>
            <p:cNvSpPr txBox="1"/>
            <p:nvPr/>
          </p:nvSpPr>
          <p:spPr>
            <a:xfrm>
              <a:off x="8745249" y="3167241"/>
              <a:ext cx="2876886" cy="584775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Methods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116A7CD-69D2-4463-A7BE-2C68AB88708D}"/>
              </a:ext>
            </a:extLst>
          </p:cNvPr>
          <p:cNvSpPr txBox="1"/>
          <p:nvPr/>
        </p:nvSpPr>
        <p:spPr>
          <a:xfrm>
            <a:off x="1589561" y="1180660"/>
            <a:ext cx="4189614" cy="707886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/>
                </a:solidFill>
              </a:rPr>
              <a:t>IMPLEMENTATION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AD427A8-2CD5-4458-9DA8-D9E25EEC7D90}"/>
              </a:ext>
            </a:extLst>
          </p:cNvPr>
          <p:cNvGrpSpPr/>
          <p:nvPr/>
        </p:nvGrpSpPr>
        <p:grpSpPr>
          <a:xfrm>
            <a:off x="5104974" y="4995570"/>
            <a:ext cx="5818909" cy="1493545"/>
            <a:chOff x="5104974" y="5140011"/>
            <a:chExt cx="5818909" cy="1493545"/>
          </a:xfrm>
        </p:grpSpPr>
        <p:sp>
          <p:nvSpPr>
            <p:cNvPr id="24" name="Callout: Left Arrow 23">
              <a:extLst>
                <a:ext uri="{FF2B5EF4-FFF2-40B4-BE49-F238E27FC236}">
                  <a16:creationId xmlns:a16="http://schemas.microsoft.com/office/drawing/2014/main" id="{8532E100-6E41-4671-8587-0624454CA07F}"/>
                </a:ext>
              </a:extLst>
            </p:cNvPr>
            <p:cNvSpPr/>
            <p:nvPr/>
          </p:nvSpPr>
          <p:spPr>
            <a:xfrm>
              <a:off x="5104974" y="5140011"/>
              <a:ext cx="5818909" cy="1493545"/>
            </a:xfrm>
            <a:prstGeom prst="leftArrowCallout">
              <a:avLst>
                <a:gd name="adj1" fmla="val 25000"/>
                <a:gd name="adj2" fmla="val 25000"/>
                <a:gd name="adj3" fmla="val 55633"/>
                <a:gd name="adj4" fmla="val 72977"/>
              </a:avLst>
            </a:prstGeom>
            <a:solidFill>
              <a:srgbClr val="5FD44C"/>
            </a:solidFill>
            <a:ln>
              <a:solidFill>
                <a:srgbClr val="5FD4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5088D6-4BB8-4515-ABD9-555CB8900743}"/>
                </a:ext>
              </a:extLst>
            </p:cNvPr>
            <p:cNvSpPr txBox="1"/>
            <p:nvPr/>
          </p:nvSpPr>
          <p:spPr>
            <a:xfrm>
              <a:off x="6681830" y="5373600"/>
              <a:ext cx="4242053" cy="1077218"/>
            </a:xfrm>
            <a:prstGeom prst="rect">
              <a:avLst/>
            </a:prstGeom>
            <a:solidFill>
              <a:srgbClr val="5FD44C"/>
            </a:solidFill>
            <a:ln>
              <a:solidFill>
                <a:srgbClr val="5FD44C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Regulations vs. Research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7DA211C-95DF-441E-B285-A5D96040B1B3}"/>
              </a:ext>
            </a:extLst>
          </p:cNvPr>
          <p:cNvSpPr txBox="1"/>
          <p:nvPr/>
        </p:nvSpPr>
        <p:spPr>
          <a:xfrm rot="5400000">
            <a:off x="9442161" y="3979614"/>
            <a:ext cx="4189614" cy="707886"/>
          </a:xfrm>
          <a:prstGeom prst="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</a:rPr>
              <a:t>DISAGREEMENT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1E3D21-5BEA-4D36-A75B-195C29901D99}"/>
              </a:ext>
            </a:extLst>
          </p:cNvPr>
          <p:cNvSpPr txBox="1"/>
          <p:nvPr/>
        </p:nvSpPr>
        <p:spPr>
          <a:xfrm>
            <a:off x="369109" y="5229159"/>
            <a:ext cx="4672619" cy="1015663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2"/>
                </a:solidFill>
              </a:rPr>
              <a:t>SOLUTIONS?</a:t>
            </a:r>
          </a:p>
        </p:txBody>
      </p:sp>
    </p:spTree>
    <p:extLst>
      <p:ext uri="{BB962C8B-B14F-4D97-AF65-F5344CB8AC3E}">
        <p14:creationId xmlns:p14="http://schemas.microsoft.com/office/powerpoint/2010/main" val="241284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8EE2C58-D4F4-409B-8A5E-E83C89857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8"/>
            <a:ext cx="11029616" cy="1244916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Solutions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09BD60-AED0-47FB-BA76-C810849C173E}"/>
              </a:ext>
            </a:extLst>
          </p:cNvPr>
          <p:cNvGrpSpPr/>
          <p:nvPr/>
        </p:nvGrpSpPr>
        <p:grpSpPr>
          <a:xfrm>
            <a:off x="581193" y="1886034"/>
            <a:ext cx="4971966" cy="4971966"/>
            <a:chOff x="581193" y="1886034"/>
            <a:chExt cx="4971966" cy="4971966"/>
          </a:xfrm>
        </p:grpSpPr>
        <p:pic>
          <p:nvPicPr>
            <p:cNvPr id="10" name="Graphic 9" descr="Plant with solid fill">
              <a:extLst>
                <a:ext uri="{FF2B5EF4-FFF2-40B4-BE49-F238E27FC236}">
                  <a16:creationId xmlns:a16="http://schemas.microsoft.com/office/drawing/2014/main" id="{F6D7A726-FF27-49FD-B34B-778439FF8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1193" y="1886034"/>
              <a:ext cx="4971966" cy="497196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DAD63D-7E0C-4859-91C4-8CCB36AB0D7D}"/>
                </a:ext>
              </a:extLst>
            </p:cNvPr>
            <p:cNvSpPr txBox="1"/>
            <p:nvPr/>
          </p:nvSpPr>
          <p:spPr>
            <a:xfrm>
              <a:off x="981159" y="5420456"/>
              <a:ext cx="4572000" cy="70788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PEPTIDES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303088-DDC0-44CB-8E0C-BCC62DE1E0A8}"/>
              </a:ext>
            </a:extLst>
          </p:cNvPr>
          <p:cNvGrpSpPr/>
          <p:nvPr/>
        </p:nvGrpSpPr>
        <p:grpSpPr>
          <a:xfrm>
            <a:off x="6238875" y="1886034"/>
            <a:ext cx="4971966" cy="4971966"/>
            <a:chOff x="581193" y="1912538"/>
            <a:chExt cx="4971966" cy="4971966"/>
          </a:xfrm>
        </p:grpSpPr>
        <p:pic>
          <p:nvPicPr>
            <p:cNvPr id="13" name="Graphic 12" descr="Plant with solid fill">
              <a:extLst>
                <a:ext uri="{FF2B5EF4-FFF2-40B4-BE49-F238E27FC236}">
                  <a16:creationId xmlns:a16="http://schemas.microsoft.com/office/drawing/2014/main" id="{D46ED576-5413-46B6-AB3B-12547BE84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1193" y="1912538"/>
              <a:ext cx="4971966" cy="497196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2E7B18-48EF-4412-B488-9F7CAB1078DE}"/>
                </a:ext>
              </a:extLst>
            </p:cNvPr>
            <p:cNvSpPr txBox="1"/>
            <p:nvPr/>
          </p:nvSpPr>
          <p:spPr>
            <a:xfrm>
              <a:off x="981159" y="5446960"/>
              <a:ext cx="4572000" cy="707886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R GENES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5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8EE2C58-D4F4-409B-8A5E-E83C89857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8"/>
            <a:ext cx="11029616" cy="1244916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Solutions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303088-DDC0-44CB-8E0C-BCC62DE1E0A8}"/>
              </a:ext>
            </a:extLst>
          </p:cNvPr>
          <p:cNvGrpSpPr/>
          <p:nvPr/>
        </p:nvGrpSpPr>
        <p:grpSpPr>
          <a:xfrm>
            <a:off x="6238875" y="1886034"/>
            <a:ext cx="4971966" cy="4971966"/>
            <a:chOff x="581193" y="1912538"/>
            <a:chExt cx="4971966" cy="4971966"/>
          </a:xfrm>
        </p:grpSpPr>
        <p:pic>
          <p:nvPicPr>
            <p:cNvPr id="13" name="Graphic 12" descr="Plant with solid fill">
              <a:extLst>
                <a:ext uri="{FF2B5EF4-FFF2-40B4-BE49-F238E27FC236}">
                  <a16:creationId xmlns:a16="http://schemas.microsoft.com/office/drawing/2014/main" id="{D46ED576-5413-46B6-AB3B-12547BE84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1193" y="1912538"/>
              <a:ext cx="4971966" cy="497196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2E7B18-48EF-4412-B488-9F7CAB1078DE}"/>
                </a:ext>
              </a:extLst>
            </p:cNvPr>
            <p:cNvSpPr txBox="1"/>
            <p:nvPr/>
          </p:nvSpPr>
          <p:spPr>
            <a:xfrm>
              <a:off x="981159" y="5446960"/>
              <a:ext cx="4572000" cy="707886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R GENES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D28F64-7D04-4A03-B2FA-5C3057AF82CB}"/>
              </a:ext>
            </a:extLst>
          </p:cNvPr>
          <p:cNvGrpSpPr/>
          <p:nvPr/>
        </p:nvGrpSpPr>
        <p:grpSpPr>
          <a:xfrm>
            <a:off x="581193" y="1886034"/>
            <a:ext cx="4971966" cy="4971966"/>
            <a:chOff x="581193" y="1886034"/>
            <a:chExt cx="4971966" cy="4971966"/>
          </a:xfrm>
        </p:grpSpPr>
        <p:pic>
          <p:nvPicPr>
            <p:cNvPr id="9" name="Graphic 8" descr="Plant with solid fill">
              <a:extLst>
                <a:ext uri="{FF2B5EF4-FFF2-40B4-BE49-F238E27FC236}">
                  <a16:creationId xmlns:a16="http://schemas.microsoft.com/office/drawing/2014/main" id="{5ADC35D6-C9B7-4FF3-8C39-CADE3E976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1193" y="1886034"/>
              <a:ext cx="4971966" cy="49719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1B9B6C-3495-4BAB-974F-7DDDAE047785}"/>
                </a:ext>
              </a:extLst>
            </p:cNvPr>
            <p:cNvSpPr txBox="1"/>
            <p:nvPr/>
          </p:nvSpPr>
          <p:spPr>
            <a:xfrm>
              <a:off x="981159" y="5420456"/>
              <a:ext cx="4572000" cy="70788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PEPTIDES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11107 -0.3925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-1963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3C4160-72E7-41E8-B007-61EB2ABF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8"/>
            <a:ext cx="11162617" cy="1244916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peptides </a:t>
            </a:r>
          </a:p>
        </p:txBody>
      </p:sp>
      <p:pic>
        <p:nvPicPr>
          <p:cNvPr id="1026" name="Picture 2" descr="Image result for vismax">
            <a:extLst>
              <a:ext uri="{FF2B5EF4-FFF2-40B4-BE49-F238E27FC236}">
                <a16:creationId xmlns:a16="http://schemas.microsoft.com/office/drawing/2014/main" id="{DE10E850-8199-44CB-84BF-33DCC6B6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0221"/>
            <a:ext cx="12192000" cy="355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F86751-E418-41ED-9F09-9859BD36ABC2}"/>
              </a:ext>
            </a:extLst>
          </p:cNvPr>
          <p:cNvSpPr txBox="1"/>
          <p:nvPr/>
        </p:nvSpPr>
        <p:spPr>
          <a:xfrm>
            <a:off x="10855872" y="6509196"/>
            <a:ext cx="13361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(</a:t>
            </a:r>
            <a:r>
              <a:rPr lang="en-US" sz="1100" i="1" dirty="0" err="1"/>
              <a:t>Vismax</a:t>
            </a:r>
            <a:r>
              <a:rPr lang="en-US" sz="1100" dirty="0"/>
              <a:t>, 2021)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372B24-2A3B-485A-AF8B-0109B1194A26}"/>
              </a:ext>
            </a:extLst>
          </p:cNvPr>
          <p:cNvGrpSpPr/>
          <p:nvPr/>
        </p:nvGrpSpPr>
        <p:grpSpPr>
          <a:xfrm>
            <a:off x="448191" y="449186"/>
            <a:ext cx="2511143" cy="2476895"/>
            <a:chOff x="581193" y="1886034"/>
            <a:chExt cx="4971966" cy="4971966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13" name="Graphic 12" descr="Plant with solid fill">
              <a:extLst>
                <a:ext uri="{FF2B5EF4-FFF2-40B4-BE49-F238E27FC236}">
                  <a16:creationId xmlns:a16="http://schemas.microsoft.com/office/drawing/2014/main" id="{3679D5D5-744D-4A93-A999-A90A01E0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1193" y="1886034"/>
              <a:ext cx="4971966" cy="497196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518F31-DD78-4A27-B5D0-0B5A18AEFEB4}"/>
                </a:ext>
              </a:extLst>
            </p:cNvPr>
            <p:cNvSpPr txBox="1"/>
            <p:nvPr/>
          </p:nvSpPr>
          <p:spPr>
            <a:xfrm>
              <a:off x="981159" y="5420457"/>
              <a:ext cx="4572000" cy="78711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PEPTIDES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5994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E22EDAF-5B6B-4EDA-874A-D2323A563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47093E9-0FF5-4C8A-87CA-1A77A8A8A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531B9EF-E1F9-40FE-9CC0-C4C5F7025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457049-EBE6-4D4A-9603-74419DBB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74" name="Picture 2" descr="The Worst Rebrand in the History of Orange Juice | by Niklas Göke | Better  Marketing | Medium">
            <a:extLst>
              <a:ext uri="{FF2B5EF4-FFF2-40B4-BE49-F238E27FC236}">
                <a16:creationId xmlns:a16="http://schemas.microsoft.com/office/drawing/2014/main" id="{DA31A2DA-F729-4E74-844D-62C32AAED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22290"/>
          <a:stretch/>
        </p:blipFill>
        <p:spPr bwMode="auto">
          <a:xfrm>
            <a:off x="446532" y="740401"/>
            <a:ext cx="11292143" cy="493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D54EC586-DBC6-420F-A910-59AC50ABF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8C52B-9A31-451B-A4E9-A796813A745F}"/>
              </a:ext>
            </a:extLst>
          </p:cNvPr>
          <p:cNvSpPr txBox="1"/>
          <p:nvPr/>
        </p:nvSpPr>
        <p:spPr>
          <a:xfrm>
            <a:off x="9790964" y="5644190"/>
            <a:ext cx="1954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(</a:t>
            </a:r>
            <a:r>
              <a:rPr lang="en-US" sz="1100" i="1" dirty="0"/>
              <a:t>Orange juice aisle, </a:t>
            </a:r>
            <a:r>
              <a:rPr lang="en-US" sz="1100" dirty="0"/>
              <a:t>2021</a:t>
            </a:r>
            <a:r>
              <a:rPr lang="en-US" sz="1100" i="1" dirty="0"/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91217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Image result for peptides">
            <a:extLst>
              <a:ext uri="{FF2B5EF4-FFF2-40B4-BE49-F238E27FC236}">
                <a16:creationId xmlns:a16="http://schemas.microsoft.com/office/drawing/2014/main" id="{0A94DBF8-C2E4-456C-B4FE-163126799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 r="2337"/>
          <a:stretch/>
        </p:blipFill>
        <p:spPr bwMode="auto">
          <a:xfrm>
            <a:off x="342280" y="3322982"/>
            <a:ext cx="6463862" cy="3255963"/>
          </a:xfrm>
          <a:prstGeom prst="rect">
            <a:avLst/>
          </a:prstGeom>
          <a:noFill/>
          <a:ln w="762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healthy orange tree">
            <a:extLst>
              <a:ext uri="{FF2B5EF4-FFF2-40B4-BE49-F238E27FC236}">
                <a16:creationId xmlns:a16="http://schemas.microsoft.com/office/drawing/2014/main" id="{EBA55598-7942-4EDA-9628-E532C9F44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/>
          <a:stretch/>
        </p:blipFill>
        <p:spPr bwMode="auto">
          <a:xfrm>
            <a:off x="7189075" y="3322982"/>
            <a:ext cx="4660645" cy="3256316"/>
          </a:xfrm>
          <a:prstGeom prst="rect">
            <a:avLst/>
          </a:prstGeom>
          <a:noFill/>
          <a:ln w="76200">
            <a:solidFill>
              <a:srgbClr val="FCB61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94DD5E-09C2-43BA-BC16-B12F561B5209}"/>
              </a:ext>
            </a:extLst>
          </p:cNvPr>
          <p:cNvSpPr txBox="1"/>
          <p:nvPr/>
        </p:nvSpPr>
        <p:spPr>
          <a:xfrm>
            <a:off x="183254" y="3028464"/>
            <a:ext cx="13361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(</a:t>
            </a:r>
            <a:r>
              <a:rPr lang="en-US" sz="1100" i="1" dirty="0"/>
              <a:t>Peptides</a:t>
            </a:r>
            <a:r>
              <a:rPr lang="en-US" sz="1100" dirty="0"/>
              <a:t>, 2021)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3BE1D-8CAC-4DB6-B4D9-ACBB7AEB8E2E}"/>
              </a:ext>
            </a:extLst>
          </p:cNvPr>
          <p:cNvSpPr txBox="1"/>
          <p:nvPr/>
        </p:nvSpPr>
        <p:spPr>
          <a:xfrm>
            <a:off x="9945757" y="3028464"/>
            <a:ext cx="19039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(</a:t>
            </a:r>
            <a:r>
              <a:rPr lang="en-US" sz="1100" i="1" dirty="0"/>
              <a:t>Healthy orange tree</a:t>
            </a:r>
            <a:r>
              <a:rPr lang="en-US" sz="1100" dirty="0"/>
              <a:t>, 2021)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DE69BB-ED52-4390-99A6-AAD4F5A5CD59}"/>
              </a:ext>
            </a:extLst>
          </p:cNvPr>
          <p:cNvGrpSpPr/>
          <p:nvPr/>
        </p:nvGrpSpPr>
        <p:grpSpPr>
          <a:xfrm>
            <a:off x="448191" y="449186"/>
            <a:ext cx="2511143" cy="2476895"/>
            <a:chOff x="581193" y="1886034"/>
            <a:chExt cx="4971966" cy="4971966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15" name="Graphic 14" descr="Plant with solid fill">
              <a:extLst>
                <a:ext uri="{FF2B5EF4-FFF2-40B4-BE49-F238E27FC236}">
                  <a16:creationId xmlns:a16="http://schemas.microsoft.com/office/drawing/2014/main" id="{21593A61-7F48-49D1-AC76-42E73BC6D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1193" y="1886034"/>
              <a:ext cx="4971966" cy="49719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3A3479-DA62-4DAD-9B06-1CCF4DC75078}"/>
                </a:ext>
              </a:extLst>
            </p:cNvPr>
            <p:cNvSpPr txBox="1"/>
            <p:nvPr/>
          </p:nvSpPr>
          <p:spPr>
            <a:xfrm>
              <a:off x="981159" y="5420457"/>
              <a:ext cx="4572000" cy="78711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PEPTIDES</a:t>
              </a:r>
            </a:p>
          </p:txBody>
        </p:sp>
      </p:grpSp>
      <p:pic>
        <p:nvPicPr>
          <p:cNvPr id="9" name="Picture 10" descr="Image result for elemental enzymes">
            <a:extLst>
              <a:ext uri="{FF2B5EF4-FFF2-40B4-BE49-F238E27FC236}">
                <a16:creationId xmlns:a16="http://schemas.microsoft.com/office/drawing/2014/main" id="{8DF37452-4370-4F40-B59E-D2FF12A69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90" y="978947"/>
            <a:ext cx="6578970" cy="194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A24E10-5CF7-4A7B-AA55-8A4E411D4A5F}"/>
              </a:ext>
            </a:extLst>
          </p:cNvPr>
          <p:cNvSpPr txBox="1"/>
          <p:nvPr/>
        </p:nvSpPr>
        <p:spPr>
          <a:xfrm>
            <a:off x="8816146" y="649692"/>
            <a:ext cx="19039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(</a:t>
            </a:r>
            <a:r>
              <a:rPr lang="en-US" sz="1100" i="1" dirty="0"/>
              <a:t>Elemental Enzymes</a:t>
            </a:r>
            <a:r>
              <a:rPr lang="en-US" sz="1100" dirty="0"/>
              <a:t>, 2021)</a:t>
            </a:r>
          </a:p>
        </p:txBody>
      </p:sp>
    </p:spTree>
    <p:extLst>
      <p:ext uri="{BB962C8B-B14F-4D97-AF65-F5344CB8AC3E}">
        <p14:creationId xmlns:p14="http://schemas.microsoft.com/office/powerpoint/2010/main" val="2670664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818D10-82B1-4DD5-B57E-3C1DF0C2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8"/>
            <a:ext cx="11029616" cy="1244916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R Genes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4D9D7E-80FC-44AD-A767-16E18270FDDE}"/>
              </a:ext>
            </a:extLst>
          </p:cNvPr>
          <p:cNvGrpSpPr/>
          <p:nvPr/>
        </p:nvGrpSpPr>
        <p:grpSpPr>
          <a:xfrm>
            <a:off x="448191" y="449186"/>
            <a:ext cx="2511143" cy="2476895"/>
            <a:chOff x="581193" y="1886034"/>
            <a:chExt cx="4971966" cy="4971966"/>
          </a:xfrm>
        </p:grpSpPr>
        <p:pic>
          <p:nvPicPr>
            <p:cNvPr id="5" name="Graphic 4" descr="Plant with solid fill">
              <a:extLst>
                <a:ext uri="{FF2B5EF4-FFF2-40B4-BE49-F238E27FC236}">
                  <a16:creationId xmlns:a16="http://schemas.microsoft.com/office/drawing/2014/main" id="{E36A08F7-ED7F-4998-98AB-407BCC4A8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1193" y="1886034"/>
              <a:ext cx="4971966" cy="49719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4B046D-4387-4B1D-BAFC-5B77876941AB}"/>
                </a:ext>
              </a:extLst>
            </p:cNvPr>
            <p:cNvSpPr txBox="1"/>
            <p:nvPr/>
          </p:nvSpPr>
          <p:spPr>
            <a:xfrm>
              <a:off x="981159" y="5420457"/>
              <a:ext cx="4572000" cy="78711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PEPTIDES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51F3FD4-E04C-48BE-BBBC-77DD305D5836}"/>
              </a:ext>
            </a:extLst>
          </p:cNvPr>
          <p:cNvGrpSpPr/>
          <p:nvPr/>
        </p:nvGrpSpPr>
        <p:grpSpPr>
          <a:xfrm>
            <a:off x="9030659" y="449185"/>
            <a:ext cx="2511143" cy="2476895"/>
            <a:chOff x="581193" y="1886034"/>
            <a:chExt cx="4971966" cy="4971966"/>
          </a:xfrm>
          <a:solidFill>
            <a:srgbClr val="92D05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8" name="Graphic 7" descr="Plant with solid fill">
              <a:extLst>
                <a:ext uri="{FF2B5EF4-FFF2-40B4-BE49-F238E27FC236}">
                  <a16:creationId xmlns:a16="http://schemas.microsoft.com/office/drawing/2014/main" id="{C2FB89C8-2260-4716-94F9-1CA433134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1193" y="1886034"/>
              <a:ext cx="4971966" cy="497196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3269C4-B72A-4A54-8BE8-C0FDA6D10517}"/>
                </a:ext>
              </a:extLst>
            </p:cNvPr>
            <p:cNvSpPr txBox="1"/>
            <p:nvPr/>
          </p:nvSpPr>
          <p:spPr>
            <a:xfrm>
              <a:off x="981159" y="5420457"/>
              <a:ext cx="4572000" cy="80315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R GENES</a:t>
              </a:r>
            </a:p>
          </p:txBody>
        </p:sp>
      </p:grpSp>
      <p:pic>
        <p:nvPicPr>
          <p:cNvPr id="2052" name="Picture 4" descr="Image result for chromosome">
            <a:extLst>
              <a:ext uri="{FF2B5EF4-FFF2-40B4-BE49-F238E27FC236}">
                <a16:creationId xmlns:a16="http://schemas.microsoft.com/office/drawing/2014/main" id="{C1A2297C-F350-4D53-B703-B71D4DA98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"/>
          <a:stretch/>
        </p:blipFill>
        <p:spPr bwMode="auto">
          <a:xfrm>
            <a:off x="448191" y="2980694"/>
            <a:ext cx="5437790" cy="3600667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bacteria">
            <a:extLst>
              <a:ext uri="{FF2B5EF4-FFF2-40B4-BE49-F238E27FC236}">
                <a16:creationId xmlns:a16="http://schemas.microsoft.com/office/drawing/2014/main" id="{50567B5B-9CC4-4685-9AD9-081DF2264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810" y="2980695"/>
            <a:ext cx="5400999" cy="3600666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85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r genes simple">
            <a:extLst>
              <a:ext uri="{FF2B5EF4-FFF2-40B4-BE49-F238E27FC236}">
                <a16:creationId xmlns:a16="http://schemas.microsoft.com/office/drawing/2014/main" id="{A5D1EF21-6FC6-46E0-8BA8-BD830F097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85" y="3931920"/>
            <a:ext cx="8473021" cy="269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01CF6A-6E3A-49A0-BFB8-55AF061DE2C2}"/>
              </a:ext>
            </a:extLst>
          </p:cNvPr>
          <p:cNvSpPr txBox="1"/>
          <p:nvPr/>
        </p:nvSpPr>
        <p:spPr>
          <a:xfrm>
            <a:off x="8830002" y="6408815"/>
            <a:ext cx="16035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(R genes simple,</a:t>
            </a:r>
            <a:r>
              <a:rPr lang="en-US" sz="1100" dirty="0"/>
              <a:t> 2021)</a:t>
            </a:r>
            <a:endParaRPr lang="en-US" sz="1100" i="1" dirty="0"/>
          </a:p>
        </p:txBody>
      </p:sp>
      <p:pic>
        <p:nvPicPr>
          <p:cNvPr id="1032" name="Picture 8" descr="Image result for orange tree">
            <a:extLst>
              <a:ext uri="{FF2B5EF4-FFF2-40B4-BE49-F238E27FC236}">
                <a16:creationId xmlns:a16="http://schemas.microsoft.com/office/drawing/2014/main" id="{EC1C1584-D46B-4D0F-A330-09989C00C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60"/>
          <a:stretch/>
        </p:blipFill>
        <p:spPr bwMode="auto">
          <a:xfrm>
            <a:off x="3367460" y="832406"/>
            <a:ext cx="5255073" cy="2755060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642776-8776-45A7-A514-89F032EBF4FB}"/>
              </a:ext>
            </a:extLst>
          </p:cNvPr>
          <p:cNvSpPr txBox="1"/>
          <p:nvPr/>
        </p:nvSpPr>
        <p:spPr>
          <a:xfrm>
            <a:off x="3222751" y="3652512"/>
            <a:ext cx="16035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(Orange tree,</a:t>
            </a:r>
            <a:r>
              <a:rPr lang="en-US" sz="1100" dirty="0"/>
              <a:t> 2021)</a:t>
            </a:r>
            <a:endParaRPr lang="en-US" sz="1100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195A1-0136-4ED5-BA46-B1C497A9E55A}"/>
              </a:ext>
            </a:extLst>
          </p:cNvPr>
          <p:cNvGrpSpPr/>
          <p:nvPr/>
        </p:nvGrpSpPr>
        <p:grpSpPr>
          <a:xfrm>
            <a:off x="448191" y="449186"/>
            <a:ext cx="2511143" cy="2476895"/>
            <a:chOff x="581193" y="1886034"/>
            <a:chExt cx="4971966" cy="4971966"/>
          </a:xfrm>
        </p:grpSpPr>
        <p:pic>
          <p:nvPicPr>
            <p:cNvPr id="14" name="Graphic 13" descr="Plant with solid fill">
              <a:extLst>
                <a:ext uri="{FF2B5EF4-FFF2-40B4-BE49-F238E27FC236}">
                  <a16:creationId xmlns:a16="http://schemas.microsoft.com/office/drawing/2014/main" id="{BA035D8E-83ED-416B-961B-3126FCCBC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1193" y="1886034"/>
              <a:ext cx="4971966" cy="49719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DD4FBF-AB99-4851-8D1E-109820327BA5}"/>
                </a:ext>
              </a:extLst>
            </p:cNvPr>
            <p:cNvSpPr txBox="1"/>
            <p:nvPr/>
          </p:nvSpPr>
          <p:spPr>
            <a:xfrm>
              <a:off x="981159" y="5420457"/>
              <a:ext cx="4572000" cy="78711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PEPTIDES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837BBD9-B008-4D1D-A341-BF7FC94F696F}"/>
              </a:ext>
            </a:extLst>
          </p:cNvPr>
          <p:cNvGrpSpPr/>
          <p:nvPr/>
        </p:nvGrpSpPr>
        <p:grpSpPr>
          <a:xfrm>
            <a:off x="9030659" y="449185"/>
            <a:ext cx="2511143" cy="2476895"/>
            <a:chOff x="581193" y="1886034"/>
            <a:chExt cx="4971966" cy="4971966"/>
          </a:xfrm>
          <a:solidFill>
            <a:srgbClr val="92D05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17" name="Graphic 16" descr="Plant with solid fill">
              <a:extLst>
                <a:ext uri="{FF2B5EF4-FFF2-40B4-BE49-F238E27FC236}">
                  <a16:creationId xmlns:a16="http://schemas.microsoft.com/office/drawing/2014/main" id="{31410F39-74DB-46D1-8334-4CC1B05FA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1193" y="1886034"/>
              <a:ext cx="4971966" cy="49719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2C1E279-DE07-4EE8-AC9E-42CCAF450FAC}"/>
                </a:ext>
              </a:extLst>
            </p:cNvPr>
            <p:cNvSpPr txBox="1"/>
            <p:nvPr/>
          </p:nvSpPr>
          <p:spPr>
            <a:xfrm>
              <a:off x="981159" y="5420457"/>
              <a:ext cx="4572000" cy="80315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R GENES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594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549A8-BCA7-4EF3-B10B-6E0E31CFC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Innovative solution: 3 STEP plan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8D0FCB-80B6-46AC-8D3E-99F6CA407EA3}"/>
              </a:ext>
            </a:extLst>
          </p:cNvPr>
          <p:cNvSpPr/>
          <p:nvPr/>
        </p:nvSpPr>
        <p:spPr>
          <a:xfrm>
            <a:off x="322944" y="2380343"/>
            <a:ext cx="3668485" cy="348674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3825191-3CF4-42CD-9951-C2C530BB7D89}"/>
              </a:ext>
            </a:extLst>
          </p:cNvPr>
          <p:cNvSpPr/>
          <p:nvPr/>
        </p:nvSpPr>
        <p:spPr>
          <a:xfrm>
            <a:off x="4261757" y="2380343"/>
            <a:ext cx="3668485" cy="348674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64C4F9-CD5C-4016-8C6D-638ED9A7E0F4}"/>
              </a:ext>
            </a:extLst>
          </p:cNvPr>
          <p:cNvSpPr/>
          <p:nvPr/>
        </p:nvSpPr>
        <p:spPr>
          <a:xfrm>
            <a:off x="8200571" y="2380343"/>
            <a:ext cx="3668485" cy="34867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8EE7FD-7060-4272-8A45-CE0CB654969D}"/>
              </a:ext>
            </a:extLst>
          </p:cNvPr>
          <p:cNvSpPr txBox="1"/>
          <p:nvPr/>
        </p:nvSpPr>
        <p:spPr>
          <a:xfrm>
            <a:off x="582386" y="3523549"/>
            <a:ext cx="314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PHASE 1: EDUCATION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74F633-480C-425F-9249-C55468CD0BD3}"/>
              </a:ext>
            </a:extLst>
          </p:cNvPr>
          <p:cNvSpPr txBox="1"/>
          <p:nvPr/>
        </p:nvSpPr>
        <p:spPr>
          <a:xfrm>
            <a:off x="4515902" y="3523549"/>
            <a:ext cx="314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PHASE 2: CREATION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F4E0F5-98A7-44CC-8741-A83A38D016EA}"/>
              </a:ext>
            </a:extLst>
          </p:cNvPr>
          <p:cNvSpPr txBox="1"/>
          <p:nvPr/>
        </p:nvSpPr>
        <p:spPr>
          <a:xfrm>
            <a:off x="8455910" y="3523548"/>
            <a:ext cx="314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PHASE 3: </a:t>
            </a:r>
            <a:r>
              <a:rPr lang="en-US" sz="2800" dirty="0"/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076457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DD745D-C171-43DD-A2F8-40FC597E0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PHASE 1: EDUCATION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C6998EA-FD45-4CBB-9AFF-3ABA40DC3D62}"/>
              </a:ext>
            </a:extLst>
          </p:cNvPr>
          <p:cNvSpPr/>
          <p:nvPr/>
        </p:nvSpPr>
        <p:spPr>
          <a:xfrm>
            <a:off x="3281905" y="1717990"/>
            <a:ext cx="5617594" cy="49611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teacher high school">
            <a:extLst>
              <a:ext uri="{FF2B5EF4-FFF2-40B4-BE49-F238E27FC236}">
                <a16:creationId xmlns:a16="http://schemas.microsoft.com/office/drawing/2014/main" id="{F834D383-2E8F-4685-9B58-94AE452D1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216" y="2885446"/>
            <a:ext cx="3935567" cy="26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griscience class">
            <a:extLst>
              <a:ext uri="{FF2B5EF4-FFF2-40B4-BE49-F238E27FC236}">
                <a16:creationId xmlns:a16="http://schemas.microsoft.com/office/drawing/2014/main" id="{561AFD3D-DB9E-4A55-9CF6-608A918E5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171" y="2777902"/>
            <a:ext cx="3785062" cy="28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0BAC-6E8A-47FE-8CB9-7B7D96F31D47}"/>
              </a:ext>
            </a:extLst>
          </p:cNvPr>
          <p:cNvSpPr txBox="1"/>
          <p:nvPr/>
        </p:nvSpPr>
        <p:spPr>
          <a:xfrm>
            <a:off x="6159820" y="5509157"/>
            <a:ext cx="19039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(</a:t>
            </a:r>
            <a:r>
              <a:rPr lang="en-US" sz="1100" i="1" dirty="0"/>
              <a:t>Science teacher</a:t>
            </a:r>
            <a:r>
              <a:rPr lang="en-US" sz="1100" dirty="0"/>
              <a:t>, 2021)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286E5D-1032-4020-B36F-76604E6F6CEC}"/>
              </a:ext>
            </a:extLst>
          </p:cNvPr>
          <p:cNvSpPr txBox="1"/>
          <p:nvPr/>
        </p:nvSpPr>
        <p:spPr>
          <a:xfrm>
            <a:off x="6159820" y="5630064"/>
            <a:ext cx="19039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/>
              <a:t>(</a:t>
            </a:r>
            <a:r>
              <a:rPr lang="en-US" sz="1100" i="1" dirty="0" err="1"/>
              <a:t>Agriscience</a:t>
            </a:r>
            <a:r>
              <a:rPr lang="en-US" sz="1100" i="1" dirty="0"/>
              <a:t>,</a:t>
            </a:r>
            <a:r>
              <a:rPr lang="en-US" sz="1100" dirty="0"/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61124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87D26DA-9773-4A0E-B213-DDF20A1F1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FE166B2-D22D-4551-A068-466AC632C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844" y="17850"/>
            <a:ext cx="5292312" cy="6850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844F62-12E3-4363-B4E2-D17FF4B10BC7}"/>
              </a:ext>
            </a:extLst>
          </p:cNvPr>
          <p:cNvSpPr txBox="1"/>
          <p:nvPr/>
        </p:nvSpPr>
        <p:spPr>
          <a:xfrm>
            <a:off x="7698746" y="6624980"/>
            <a:ext cx="23514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(Nina Prouty, 2021)</a:t>
            </a:r>
          </a:p>
        </p:txBody>
      </p:sp>
    </p:spTree>
    <p:extLst>
      <p:ext uri="{BB962C8B-B14F-4D97-AF65-F5344CB8AC3E}">
        <p14:creationId xmlns:p14="http://schemas.microsoft.com/office/powerpoint/2010/main" val="81115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606F008-C785-4F68-8283-EA524D24A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PHASE 2: CREATION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3DBA15-229E-4503-AADE-3EAA902BAAD3}"/>
              </a:ext>
            </a:extLst>
          </p:cNvPr>
          <p:cNvSpPr/>
          <p:nvPr/>
        </p:nvSpPr>
        <p:spPr>
          <a:xfrm>
            <a:off x="3281905" y="1717990"/>
            <a:ext cx="5617594" cy="496110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government grants">
            <a:extLst>
              <a:ext uri="{FF2B5EF4-FFF2-40B4-BE49-F238E27FC236}">
                <a16:creationId xmlns:a16="http://schemas.microsoft.com/office/drawing/2014/main" id="{3EE2E308-06D6-48E1-9474-51D8D412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661" y="2977010"/>
            <a:ext cx="4234082" cy="244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vismax">
            <a:extLst>
              <a:ext uri="{FF2B5EF4-FFF2-40B4-BE49-F238E27FC236}">
                <a16:creationId xmlns:a16="http://schemas.microsoft.com/office/drawing/2014/main" id="{F8809298-1CEF-47D3-9400-C22F075E0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35" y="2420248"/>
            <a:ext cx="3556589" cy="355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genetic modification">
            <a:extLst>
              <a:ext uri="{FF2B5EF4-FFF2-40B4-BE49-F238E27FC236}">
                <a16:creationId xmlns:a16="http://schemas.microsoft.com/office/drawing/2014/main" id="{16A98CD7-0FCF-485B-89C0-3F73DC08F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371" y="2768348"/>
            <a:ext cx="4234083" cy="2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111086-4645-46C1-ABE2-402DAF8895D8}"/>
              </a:ext>
            </a:extLst>
          </p:cNvPr>
          <p:cNvSpPr txBox="1"/>
          <p:nvPr/>
        </p:nvSpPr>
        <p:spPr>
          <a:xfrm>
            <a:off x="6389433" y="5420076"/>
            <a:ext cx="19039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/>
              <a:t>(Government grant,</a:t>
            </a:r>
            <a:r>
              <a:rPr lang="en-US" sz="1100" dirty="0"/>
              <a:t> 2021)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5A23F2-A265-4246-A9B2-94A5156F88DA}"/>
              </a:ext>
            </a:extLst>
          </p:cNvPr>
          <p:cNvSpPr txBox="1"/>
          <p:nvPr/>
        </p:nvSpPr>
        <p:spPr>
          <a:xfrm>
            <a:off x="5972413" y="5971002"/>
            <a:ext cx="19039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/>
              <a:t>(</a:t>
            </a:r>
            <a:r>
              <a:rPr lang="en-US" sz="1100" i="1" dirty="0" err="1"/>
              <a:t>Vismax</a:t>
            </a:r>
            <a:r>
              <a:rPr lang="en-US" sz="1100" i="1" dirty="0"/>
              <a:t>,</a:t>
            </a:r>
            <a:r>
              <a:rPr lang="en-US" sz="1100" dirty="0"/>
              <a:t> 2021)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A7708-E17E-444A-BA1B-DB1E56620093}"/>
              </a:ext>
            </a:extLst>
          </p:cNvPr>
          <p:cNvSpPr txBox="1"/>
          <p:nvPr/>
        </p:nvSpPr>
        <p:spPr>
          <a:xfrm>
            <a:off x="6265512" y="5566925"/>
            <a:ext cx="19039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/>
              <a:t>(Genetic modification,</a:t>
            </a:r>
            <a:r>
              <a:rPr lang="en-US" sz="1100" dirty="0"/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199980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48CECDF-C3B9-4790-BBA3-EA0ABD739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PHASE 3: Implementation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2B8705B-B008-4B00-B42C-408AF363F1CD}"/>
              </a:ext>
            </a:extLst>
          </p:cNvPr>
          <p:cNvSpPr/>
          <p:nvPr/>
        </p:nvSpPr>
        <p:spPr>
          <a:xfrm>
            <a:off x="3281905" y="1717990"/>
            <a:ext cx="5617594" cy="49611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Image result for field researcher">
            <a:extLst>
              <a:ext uri="{FF2B5EF4-FFF2-40B4-BE49-F238E27FC236}">
                <a16:creationId xmlns:a16="http://schemas.microsoft.com/office/drawing/2014/main" id="{374C79F6-CA76-4CFC-9236-DE5337CB2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0" r="12121"/>
          <a:stretch/>
        </p:blipFill>
        <p:spPr bwMode="auto">
          <a:xfrm>
            <a:off x="4013028" y="2917371"/>
            <a:ext cx="4165944" cy="255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CA203C-09AE-4E74-BC0E-ED16D2264942}"/>
              </a:ext>
            </a:extLst>
          </p:cNvPr>
          <p:cNvSpPr txBox="1"/>
          <p:nvPr/>
        </p:nvSpPr>
        <p:spPr>
          <a:xfrm>
            <a:off x="6275009" y="5470583"/>
            <a:ext cx="19039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/>
              <a:t>(Field researcher,</a:t>
            </a:r>
            <a:r>
              <a:rPr lang="en-US" sz="1100" dirty="0"/>
              <a:t> 2021)</a:t>
            </a:r>
          </a:p>
        </p:txBody>
      </p:sp>
      <p:pic>
        <p:nvPicPr>
          <p:cNvPr id="4102" name="Picture 6" descr="Image result for government giving money">
            <a:extLst>
              <a:ext uri="{FF2B5EF4-FFF2-40B4-BE49-F238E27FC236}">
                <a16:creationId xmlns:a16="http://schemas.microsoft.com/office/drawing/2014/main" id="{4057A4BE-499C-4590-91F6-AC2E4911F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028" y="2917371"/>
            <a:ext cx="4176916" cy="255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D51B13-8370-481D-8003-6A976734B47F}"/>
              </a:ext>
            </a:extLst>
          </p:cNvPr>
          <p:cNvSpPr txBox="1"/>
          <p:nvPr/>
        </p:nvSpPr>
        <p:spPr>
          <a:xfrm>
            <a:off x="5838458" y="5470584"/>
            <a:ext cx="23514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/>
              <a:t>(Government giving money,</a:t>
            </a:r>
            <a:r>
              <a:rPr lang="en-US" sz="1100" dirty="0"/>
              <a:t> 2021)</a:t>
            </a:r>
          </a:p>
        </p:txBody>
      </p:sp>
      <p:pic>
        <p:nvPicPr>
          <p:cNvPr id="4106" name="Picture 10" descr="Image result for troys tropics">
            <a:extLst>
              <a:ext uri="{FF2B5EF4-FFF2-40B4-BE49-F238E27FC236}">
                <a16:creationId xmlns:a16="http://schemas.microsoft.com/office/drawing/2014/main" id="{3501B2F9-B526-447A-9BC2-900ADC845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3" y="2923740"/>
            <a:ext cx="4539045" cy="255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018B08-E353-4164-ACBB-1FDB38154CC2}"/>
              </a:ext>
            </a:extLst>
          </p:cNvPr>
          <p:cNvSpPr txBox="1"/>
          <p:nvPr/>
        </p:nvSpPr>
        <p:spPr>
          <a:xfrm>
            <a:off x="6015720" y="5470583"/>
            <a:ext cx="23514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/>
              <a:t>(Troy’s Tropics,</a:t>
            </a:r>
            <a:r>
              <a:rPr lang="en-US" sz="1100" dirty="0"/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126228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F80B22-B52F-42DB-8953-6CA1416A8C62}"/>
              </a:ext>
            </a:extLst>
          </p:cNvPr>
          <p:cNvSpPr txBox="1"/>
          <p:nvPr/>
        </p:nvSpPr>
        <p:spPr>
          <a:xfrm>
            <a:off x="1734477" y="3335133"/>
            <a:ext cx="4064761" cy="707886"/>
          </a:xfrm>
          <a:prstGeom prst="rect">
            <a:avLst/>
          </a:prstGeom>
          <a:ln>
            <a:solidFill>
              <a:srgbClr val="FCB61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CB61B"/>
                </a:solidFill>
              </a:rPr>
              <a:t>IMPLEMENTATION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8AA4BC-A5BA-4404-9190-7C354D7AEBFE}"/>
              </a:ext>
            </a:extLst>
          </p:cNvPr>
          <p:cNvSpPr txBox="1"/>
          <p:nvPr/>
        </p:nvSpPr>
        <p:spPr>
          <a:xfrm>
            <a:off x="6392762" y="3335133"/>
            <a:ext cx="4064761" cy="707886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</a:rPr>
              <a:t>DISAGREEMENT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9D0C6-53DE-48A5-A136-3089D2406B06}"/>
              </a:ext>
            </a:extLst>
          </p:cNvPr>
          <p:cNvSpPr txBox="1"/>
          <p:nvPr/>
        </p:nvSpPr>
        <p:spPr>
          <a:xfrm>
            <a:off x="2596636" y="5122979"/>
            <a:ext cx="2340441" cy="70788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PEPTIDES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ADF4E-E73D-4811-904F-01D7FBB699A1}"/>
              </a:ext>
            </a:extLst>
          </p:cNvPr>
          <p:cNvSpPr txBox="1"/>
          <p:nvPr/>
        </p:nvSpPr>
        <p:spPr>
          <a:xfrm>
            <a:off x="7254921" y="5117367"/>
            <a:ext cx="2340441" cy="70788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R GENES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6D477F-0866-48ED-B042-A37B028B29EC}"/>
              </a:ext>
            </a:extLst>
          </p:cNvPr>
          <p:cNvSpPr txBox="1"/>
          <p:nvPr/>
        </p:nvSpPr>
        <p:spPr>
          <a:xfrm>
            <a:off x="2668118" y="1441645"/>
            <a:ext cx="6855763" cy="923330"/>
          </a:xfrm>
          <a:prstGeom prst="rect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404040"/>
                </a:solidFill>
              </a:rPr>
              <a:t>CITRUS GREENING</a:t>
            </a:r>
          </a:p>
        </p:txBody>
      </p:sp>
    </p:spTree>
    <p:extLst>
      <p:ext uri="{BB962C8B-B14F-4D97-AF65-F5344CB8AC3E}">
        <p14:creationId xmlns:p14="http://schemas.microsoft.com/office/powerpoint/2010/main" val="172668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7D5B7-8A0E-47B4-A56D-376305E07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551947"/>
            <a:ext cx="11029616" cy="631344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F2264-529D-408E-BAB0-A2D197C0C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183291"/>
            <a:ext cx="11988800" cy="5674709"/>
          </a:xfrm>
        </p:spPr>
        <p:txBody>
          <a:bodyPr>
            <a:normAutofit fontScale="62500" lnSpcReduction="20000"/>
          </a:bodyPr>
          <a:lstStyle/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Agriscience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/FFA meeting]. (2012). Retrieved 2021, from 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"/>
              </a:rPr>
              <a:t>https://www.mishicotffa.org/power--ag-mechanics.html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[Antibiotics]. (2021). Retrieved 2021, from https://uhs.umich.edu/antibiotics</a:t>
            </a: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[Bacteria]. (2018, February 12). Retrieved 2021, from 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"/>
              </a:rPr>
              <a:t>https://news.usc.edu/135660/how-bacteria-adapt-to-hostile-environments/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[Brazil map]. (2021). Retrieved 2021, from https://geology.com/world/brazil-satellite-image.shtml</a:t>
            </a: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[Citrus fruit farmer Florida]. (2017, December 18). Retrieved 2021, from 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4"/>
              </a:rPr>
              <a:t>https://citrusindustry.net/2017/12/18/uf-ifas-tropicana-test-citrus-greening/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[Citrus greening disease]. (2019, April 8). Retrieved 2021, from https://newswire.caes.uga.edu/story.html?storyid=7928&amp;story=Citrus-Crop</a:t>
            </a: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[Citrus greening disease]. (2019, June 9). Retrieved 2021, from 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5"/>
              </a:rPr>
              <a:t>https://cen.acs.org/biological-chemistry/biochemistry/Citrus-greening-killing-worlds-orange/97/i23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[Citrus greening disease]. (2021, February 1). Retrieved 2021, from 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6"/>
              </a:rPr>
              <a:t>https://www.gardeningknowhow.com/edible/fruits/citrus/citrus-greening-disease.htm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[Citrus greening in countries]. (2018). Retrieved 2021, from https://www.mitogrow.com/citrus-greening-disease/</a:t>
            </a: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[Citrus greening]. (2019, October 23). Retrieved 2021, from https://agrilifetoday.tamu.edu/2019/10/23/citrus-greening-quarantine-expands-to-brazoria-galveston-counties/</a:t>
            </a: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Diaphorina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citri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]. (2020, December 10). Retrieved 2021, from 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7"/>
              </a:rPr>
              <a:t>https://en.wikipedia.org/wiki/Diaphorina_citri#/media/File:Asian_Citrus_Psyllid_adult.jpg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[Elemental Enzymes logo]. (2021). Retrieved 2021, from 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8"/>
              </a:rPr>
              <a:t>https://elementalenzymes.com/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[Field researcher]. (2018). Retrieved 2021, from 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9"/>
              </a:rPr>
              <a:t>https://www.ehs.ucsb.edu/field-safety/planning-checklist-field-researcher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[Florida map]. (2021). Retrieved 2021, from 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https://geology.com/state-map/florida.shtml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[Genetic modification]. (2019). Retrieved 2021, from 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https://www.wur.nl/en/Dossiers/file/Genetic-modification-1.htm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[Government grant]. (2020, November 23). Retrieved 2021, from 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2"/>
              </a:rPr>
              <a:t>https://www.investopedia.com/terms/g/government-grant.asp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[Government money graphic]. (2018, August 27). Retrieved 2021, from 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3"/>
              </a:rPr>
              <a:t>https://www.firstquotehealth.com/health-insurance-news/obamacare-helps-you-pay-for-health-insurance-heres-how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[Healthy orange tree]. (2012, July 20). Retrieved 2021, from 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4"/>
              </a:rPr>
              <a:t>https://www.sandiegouniontribune.com/lifestyle/home-and-garden/sdut-tips-for-healthy-citrus-trees-2012jul20-story.html</a:t>
            </a:r>
            <a:endParaRPr lang="en-US" sz="1800" u="sng" dirty="0">
              <a:solidFill>
                <a:srgbClr val="0563C1"/>
              </a:solidFill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[Orange tree]. (2019, September 16). Retrieved 2021, from 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5"/>
              </a:rPr>
              <a:t>https://uscitrus.com/blogs/citrus-simplified/5-things-you-should-know-about-planting-orange-trees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800" dirty="0">
                <a:effectLst/>
                <a:ea typeface="Times New Roman" panose="02020603050405020304" pitchFamily="18" charset="0"/>
              </a:rPr>
              <a:t>[Peptide formation]. (2018, July 11). Retrieved 2021, from 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6"/>
              </a:rPr>
              <a:t>https://www.colorescience.com/blogs/learn/peptides-for-skin</a:t>
            </a:r>
            <a:endParaRPr lang="en-US" sz="1800" u="sng" dirty="0">
              <a:solidFill>
                <a:srgbClr val="0563C1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1800" dirty="0">
                <a:effectLst/>
                <a:ea typeface="Times New Roman" panose="02020603050405020304" pitchFamily="18" charset="0"/>
              </a:rPr>
              <a:t>[Sarasota extension agency]. (2020, June 12). Retrieved 2021, from 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7"/>
              </a:rPr>
              <a:t>http://blogs.ifas.ufl.edu/sarasotaco/</a:t>
            </a:r>
            <a:endParaRPr lang="en-US" sz="18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513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E22EDAF-5B6B-4EDA-874A-D2323A563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47093E9-0FF5-4C8A-87CA-1A77A8A8A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531B9EF-E1F9-40FE-9CC0-C4C5F7025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457049-EBE6-4D4A-9603-74419DBB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74" name="Picture 2" descr="The Worst Rebrand in the History of Orange Juice | by Niklas Göke | Better  Marketing | Medium">
            <a:extLst>
              <a:ext uri="{FF2B5EF4-FFF2-40B4-BE49-F238E27FC236}">
                <a16:creationId xmlns:a16="http://schemas.microsoft.com/office/drawing/2014/main" id="{DA31A2DA-F729-4E74-844D-62C32AAED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22290"/>
          <a:stretch/>
        </p:blipFill>
        <p:spPr bwMode="auto">
          <a:xfrm>
            <a:off x="446532" y="740401"/>
            <a:ext cx="11292143" cy="493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D54EC586-DBC6-420F-A910-59AC50ABF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F2BD4-C1A2-410B-828D-6DFBC36DA9B1}"/>
              </a:ext>
            </a:extLst>
          </p:cNvPr>
          <p:cNvSpPr txBox="1"/>
          <p:nvPr/>
        </p:nvSpPr>
        <p:spPr>
          <a:xfrm>
            <a:off x="9790964" y="5644190"/>
            <a:ext cx="1954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(</a:t>
            </a:r>
            <a:r>
              <a:rPr lang="en-US" sz="1100" i="1" dirty="0"/>
              <a:t>Orange juice aisle, </a:t>
            </a:r>
            <a:r>
              <a:rPr lang="en-US" sz="1100" dirty="0"/>
              <a:t>2021</a:t>
            </a:r>
            <a:r>
              <a:rPr lang="en-US" sz="1100" i="1" dirty="0"/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0252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7D5B7-8A0E-47B4-A56D-376305E07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0" y="551947"/>
            <a:ext cx="11029616" cy="631344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F2264-529D-408E-BAB0-A2D197C0C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183291"/>
            <a:ext cx="11988800" cy="5674710"/>
          </a:xfrm>
        </p:spPr>
        <p:txBody>
          <a:bodyPr>
            <a:normAutofit fontScale="92500" lnSpcReduction="10000"/>
          </a:bodyPr>
          <a:lstStyle/>
          <a:p>
            <a:pPr marL="228600" marR="0"/>
            <a:r>
              <a:rPr lang="en-US" sz="1100" dirty="0">
                <a:effectLst/>
                <a:ea typeface="Times New Roman" panose="02020603050405020304" pitchFamily="18" charset="0"/>
              </a:rPr>
              <a:t>[Scientist]. (2019, July 29). Retrieved 2021, from </a:t>
            </a:r>
            <a:r>
              <a:rPr lang="en-US" sz="11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"/>
              </a:rPr>
              <a:t>https://www.forbes.com/sites/jonyounger/2019/07/29/scientists-are-a-new-force-in-the-freelance-revolution-meet-kolabtree/?sh=21793db7505d</a:t>
            </a:r>
            <a:endParaRPr lang="en-US" sz="11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100" dirty="0">
                <a:effectLst/>
                <a:ea typeface="Times New Roman" panose="02020603050405020304" pitchFamily="18" charset="0"/>
              </a:rPr>
              <a:t>[Teacher]. (2019, February 19). Retrieved 2021, from </a:t>
            </a:r>
            <a:r>
              <a:rPr lang="en-US" sz="11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"/>
              </a:rPr>
              <a:t>https://today.tamu.edu/2019/02/19/study-finds-high-school-teacher-impacts-carry-into-college-and-beyond/</a:t>
            </a:r>
            <a:endParaRPr lang="en-US" sz="11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100" dirty="0">
                <a:effectLst/>
                <a:ea typeface="Times New Roman" panose="02020603050405020304" pitchFamily="18" charset="0"/>
              </a:rPr>
              <a:t>[Troy's Tropics entrance]. (2021). Retrieved 2021, from https://www.pinterest.fr/pin/425519864774368057/</a:t>
            </a:r>
          </a:p>
          <a:p>
            <a:pPr marL="228600" marR="0"/>
            <a:r>
              <a:rPr lang="en-US" sz="1100" dirty="0">
                <a:effectLst/>
                <a:ea typeface="Times New Roman" panose="02020603050405020304" pitchFamily="18" charset="0"/>
              </a:rPr>
              <a:t>[United States map]. (2021). Retrieved 2021, from https://geology.com/world/the-united-states-of-america-satellite-image.shtml</a:t>
            </a:r>
          </a:p>
          <a:p>
            <a:pPr marL="228600" marR="0"/>
            <a:r>
              <a:rPr lang="en-US" sz="1100" dirty="0">
                <a:effectLst/>
                <a:ea typeface="Times New Roman" panose="02020603050405020304" pitchFamily="18" charset="0"/>
              </a:rPr>
              <a:t>[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Vismax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logo orange background]. (2021). Retrieved 2021, from https://elementalenzymes.com/vismax/</a:t>
            </a:r>
          </a:p>
          <a:p>
            <a:pPr marL="228600" marR="0"/>
            <a:r>
              <a:rPr lang="en-US" sz="1100" dirty="0">
                <a:effectLst/>
                <a:ea typeface="Times New Roman" panose="02020603050405020304" pitchFamily="18" charset="0"/>
              </a:rPr>
              <a:t>[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Vismax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logo]. (2021). Retrieved 2021, from https://elementalenzymes.com/2020/10/21/vismax-in-the-news/</a:t>
            </a:r>
          </a:p>
          <a:p>
            <a:pPr marL="228600" marR="0"/>
            <a:r>
              <a:rPr lang="en-US" sz="1100" dirty="0">
                <a:effectLst/>
                <a:ea typeface="Times New Roman" panose="02020603050405020304" pitchFamily="18" charset="0"/>
              </a:rPr>
              <a:t>Barron, C. L. (2021). Aerial view of orange grove - Winter Garden, Florida. [Digital image]. Retrieved 2021, from </a:t>
            </a:r>
            <a:r>
              <a:rPr lang="en-US" sz="11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4"/>
              </a:rPr>
              <a:t>http://www.floridamemory.com/items/show/156985</a:t>
            </a:r>
            <a:endParaRPr lang="en-US" sz="1100" dirty="0">
              <a:effectLst/>
              <a:ea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Beretta, M. J., </a:t>
            </a:r>
            <a:r>
              <a:rPr lang="en-US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Futch</a:t>
            </a: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S. H., &amp; Derrick, K. S. (2020, October 27). Citrus Sudden Death in Brazil. Retrieved January 19, 2021, from https://edis.ifas.ufl.edu/hs243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Brown, H. C. (2020, February 18). To combat citrus greening, farmers are spraying antibiotics on their trees. Retrieved January 18, 2021, from https://thecounter.org/citrus-greening-florida-farmers-medically-important-antibiotics/</a:t>
            </a:r>
          </a:p>
          <a:p>
            <a:pPr marL="228600" marR="0"/>
            <a:r>
              <a:rPr lang="en-US" sz="1100" dirty="0">
                <a:effectLst/>
                <a:ea typeface="Times New Roman" panose="02020603050405020304" pitchFamily="18" charset="0"/>
              </a:rPr>
              <a:t>Cameron, G. (2020, April 22). [Orange juice aisle]. Retrieved 2021, from </a:t>
            </a:r>
            <a:r>
              <a:rPr lang="en-US" sz="11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5"/>
              </a:rPr>
              <a:t>https://medium.com/better-marketing/the-worst-rebrand-in-the-history-of-orange-juice-1fc68e99ad81</a:t>
            </a:r>
            <a:endParaRPr lang="en-US" sz="1100" dirty="0">
              <a:effectLst/>
              <a:ea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Craig, AP, </a:t>
            </a:r>
            <a:r>
              <a:rPr lang="en-US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Cunniffe</a:t>
            </a: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NJ, Parry, M, </a:t>
            </a:r>
            <a:r>
              <a:rPr lang="en-US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Laranjeira</a:t>
            </a: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FF, Gilligan, CA. Grower and regulator conflict in management of the citrus disease </a:t>
            </a:r>
            <a:r>
              <a:rPr lang="en-US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Huanglongbing</a:t>
            </a: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Brazil: A modelling study. </a:t>
            </a:r>
            <a:r>
              <a:rPr lang="en-US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 Appl Ecol</a:t>
            </a: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 2018; 55: 1956– 1965. https://doi.org/10.1111/1365-2664.13122</a:t>
            </a:r>
          </a:p>
          <a:p>
            <a:pPr marL="228600" marR="0"/>
            <a:r>
              <a:rPr lang="en-US" sz="1100" dirty="0" err="1">
                <a:effectLst/>
                <a:ea typeface="Times New Roman" panose="02020603050405020304" pitchFamily="18" charset="0"/>
              </a:rPr>
              <a:t>Gururani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, M. A. (2012, January). Plant pathogen interaction and development of disease resistance. [Digital image]. Retrieved 2021, from </a:t>
            </a:r>
            <a:r>
              <a:rPr lang="en-US" sz="11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6"/>
              </a:rPr>
              <a:t>https://www.researchgate.net/figure/Plant-pathogen-interaction-and-development-of-disease-resistance_fig1_258021859</a:t>
            </a:r>
            <a:endParaRPr lang="en-US" sz="11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100" dirty="0">
                <a:effectLst/>
                <a:ea typeface="Times New Roman" panose="02020603050405020304" pitchFamily="18" charset="0"/>
              </a:rPr>
              <a:t>Illustration of X chromosomes [Digital image]. (2018, April 9). Retrieved 2021, from </a:t>
            </a:r>
            <a:r>
              <a:rPr lang="en-US" sz="11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7"/>
              </a:rPr>
              <a:t>https://daily.jstor.org/the-secrets-of-the-x-chromosome/</a:t>
            </a:r>
            <a:endParaRPr lang="en-US" sz="11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100" dirty="0" err="1">
                <a:effectLst/>
                <a:ea typeface="Times New Roman" panose="02020603050405020304" pitchFamily="18" charset="0"/>
              </a:rPr>
              <a:t>Litherland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, C. (2009, January 13). [Tropicana plant Bradenton FL]. Retrieved 2021, from </a:t>
            </a:r>
            <a:r>
              <a:rPr lang="en-US" sz="11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8"/>
              </a:rPr>
              <a:t>https://chiplitherland.photoshelter.com/image/I0000q.BvJjBAZPA</a:t>
            </a:r>
            <a:endParaRPr lang="en-US" sz="1100" dirty="0">
              <a:effectLst/>
              <a:ea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National Academies of Sciences, Engineering, and Medicine 2018. </a:t>
            </a:r>
            <a:r>
              <a:rPr lang="en-US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Review of the Citrus Greening Research and Development Efforts Supported by the Citrus Research and Development Foundation: Fighting a Ravaging Disease</a:t>
            </a: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Washington,</a:t>
            </a:r>
            <a:r>
              <a:rPr lang="en-US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DC: The National Academies Press. https://doi.org/10.17226/25026.</a:t>
            </a:r>
          </a:p>
          <a:p>
            <a:pPr marL="228600" marR="0"/>
            <a:r>
              <a:rPr lang="en-US" sz="1100" dirty="0">
                <a:effectLst/>
                <a:ea typeface="Times New Roman" panose="02020603050405020304" pitchFamily="18" charset="0"/>
              </a:rPr>
              <a:t>Orange PNG Transparent Images [Digital image]. (2019). Retrieved 2021, from </a:t>
            </a:r>
            <a:r>
              <a:rPr lang="en-US" sz="11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9"/>
              </a:rPr>
              <a:t>http://clipart-library.com/clipart/orange-png-clipart.htm</a:t>
            </a:r>
            <a:endParaRPr lang="en-US" sz="11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100" dirty="0" err="1">
                <a:effectLst/>
                <a:ea typeface="Times New Roman" panose="02020603050405020304" pitchFamily="18" charset="0"/>
              </a:rPr>
              <a:t>Raedle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, J. (2019, March 19). [Antibiotics on citrus trees]. Retrieved 2021, from https://www.nature.com/articles/d41586-019-00878-4</a:t>
            </a:r>
          </a:p>
          <a:p>
            <a:pPr marL="228600" marR="0"/>
            <a:r>
              <a:rPr lang="en-US" sz="1100" dirty="0">
                <a:effectLst/>
                <a:ea typeface="Times New Roman" panose="02020603050405020304" pitchFamily="18" charset="0"/>
              </a:rPr>
              <a:t>Santos, H. (2018, January). [Citrus greening Brazil]. Retrieved 2021, from </a:t>
            </a:r>
            <a:r>
              <a:rPr lang="en-US" sz="11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https://revistapesquisa.fapesp.br/en/biological-control-against-citrus-greening/</a:t>
            </a:r>
            <a:endParaRPr lang="en-US" sz="1100" dirty="0">
              <a:effectLst/>
              <a:ea typeface="Times New Roman" panose="02020603050405020304" pitchFamily="18" charset="0"/>
            </a:endParaRPr>
          </a:p>
          <a:p>
            <a:pPr marL="228600" marR="0"/>
            <a:r>
              <a:rPr lang="en-US" sz="1100" dirty="0" err="1">
                <a:effectLst/>
                <a:ea typeface="Times New Roman" panose="02020603050405020304" pitchFamily="18" charset="0"/>
              </a:rPr>
              <a:t>Vidalakis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, G. (2018, June 6). [Citrus greening disease]. Retrieved 2021, from </a:t>
            </a:r>
            <a:r>
              <a:rPr lang="en-US" sz="11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https://www.pe.com/2018/06/06/want-to-help-fight-citrus-greening-disease-take-the-leaves-off-that-orange-before-sharing-it/</a:t>
            </a:r>
            <a:endParaRPr lang="en-US" sz="11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34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84C82-D27F-4B2D-81EA-AFC4B2463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3" y="610390"/>
            <a:ext cx="11029616" cy="9883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err="1"/>
              <a:t>HUANgLONGBING</a:t>
            </a:r>
            <a:r>
              <a:rPr lang="en-US" sz="5400" dirty="0"/>
              <a:t> (Citrus Greening)</a:t>
            </a:r>
          </a:p>
        </p:txBody>
      </p:sp>
      <p:pic>
        <p:nvPicPr>
          <p:cNvPr id="8" name="Picture 2" descr="Citrus greening is killing the world's orange trees. Scientists are racing  to help">
            <a:extLst>
              <a:ext uri="{FF2B5EF4-FFF2-40B4-BE49-F238E27FC236}">
                <a16:creationId xmlns:a16="http://schemas.microsoft.com/office/drawing/2014/main" id="{57899D9D-C5C6-4014-85BD-E64DC4074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b="20000"/>
          <a:stretch/>
        </p:blipFill>
        <p:spPr bwMode="auto">
          <a:xfrm>
            <a:off x="2238210" y="1716096"/>
            <a:ext cx="7704982" cy="4762919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F17CCA-5E7E-4831-A0F0-B6AB4064FB58}"/>
              </a:ext>
            </a:extLst>
          </p:cNvPr>
          <p:cNvSpPr txBox="1"/>
          <p:nvPr/>
        </p:nvSpPr>
        <p:spPr>
          <a:xfrm>
            <a:off x="6183080" y="6575847"/>
            <a:ext cx="3760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(</a:t>
            </a:r>
            <a:r>
              <a:rPr lang="en-US" sz="1100" i="1" dirty="0"/>
              <a:t>Citrus greening disease, </a:t>
            </a:r>
            <a:r>
              <a:rPr lang="en-US" sz="1100" dirty="0"/>
              <a:t>2021</a:t>
            </a:r>
            <a:r>
              <a:rPr lang="en-US" sz="1100" i="1" dirty="0"/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33371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CDF7FC-4D14-402A-B270-7C8E41168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05" y="478377"/>
            <a:ext cx="6313091" cy="13018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600" dirty="0"/>
              <a:t>LOCAL PROBLEM</a:t>
            </a:r>
          </a:p>
        </p:txBody>
      </p:sp>
      <p:pic>
        <p:nvPicPr>
          <p:cNvPr id="1026" name="Picture 2" descr="United States Map and Satellite Image">
            <a:extLst>
              <a:ext uri="{FF2B5EF4-FFF2-40B4-BE49-F238E27FC236}">
                <a16:creationId xmlns:a16="http://schemas.microsoft.com/office/drawing/2014/main" id="{C5A695CD-3C22-4881-9A43-AE518D0A6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609" y="1788196"/>
            <a:ext cx="7404781" cy="473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DD6F6E-BF20-4F1C-9FAE-B2383A1751CE}"/>
              </a:ext>
            </a:extLst>
          </p:cNvPr>
          <p:cNvSpPr txBox="1"/>
          <p:nvPr/>
        </p:nvSpPr>
        <p:spPr>
          <a:xfrm>
            <a:off x="7510628" y="6520524"/>
            <a:ext cx="234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/>
              <a:t>(United States map, </a:t>
            </a:r>
            <a:r>
              <a:rPr lang="en-US" sz="1100" dirty="0"/>
              <a:t>2021</a:t>
            </a:r>
            <a:r>
              <a:rPr lang="en-US" sz="1100" i="1" dirty="0"/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88967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1C6FBD-132A-41D9-9791-17A8A1F156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8796987"/>
              </p:ext>
            </p:extLst>
          </p:nvPr>
        </p:nvGraphicFramePr>
        <p:xfrm>
          <a:off x="5857724" y="1234788"/>
          <a:ext cx="5920697" cy="4388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DB9D233-06E9-444B-A3BB-6B9EF81770D2}"/>
              </a:ext>
            </a:extLst>
          </p:cNvPr>
          <p:cNvSpPr txBox="1"/>
          <p:nvPr/>
        </p:nvSpPr>
        <p:spPr>
          <a:xfrm>
            <a:off x="1246636" y="3602995"/>
            <a:ext cx="377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/>
              <a:t>(Tropicana plant Bradenton FL, </a:t>
            </a:r>
            <a:r>
              <a:rPr lang="en-US" sz="1100" dirty="0"/>
              <a:t>2021</a:t>
            </a:r>
            <a:r>
              <a:rPr lang="en-US" sz="1100" i="1" dirty="0"/>
              <a:t>)</a:t>
            </a:r>
            <a:endParaRPr lang="en-US" sz="1100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14AF3E56-3BB2-40FC-8219-E7AE27CD8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" b="3001"/>
          <a:stretch/>
        </p:blipFill>
        <p:spPr bwMode="auto">
          <a:xfrm>
            <a:off x="413579" y="808140"/>
            <a:ext cx="4611089" cy="27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itrus greening quarantine expands to Brazoria, Galveston counties |  AgriLife Today">
            <a:extLst>
              <a:ext uri="{FF2B5EF4-FFF2-40B4-BE49-F238E27FC236}">
                <a16:creationId xmlns:a16="http://schemas.microsoft.com/office/drawing/2014/main" id="{DEC533DD-EE3C-4FB0-9B36-05D213BE4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0"/>
          <a:stretch/>
        </p:blipFill>
        <p:spPr bwMode="auto">
          <a:xfrm>
            <a:off x="413578" y="4004305"/>
            <a:ext cx="4611089" cy="249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0B6211-4D10-45E8-A15C-596C5E782228}"/>
              </a:ext>
            </a:extLst>
          </p:cNvPr>
          <p:cNvSpPr txBox="1"/>
          <p:nvPr/>
        </p:nvSpPr>
        <p:spPr>
          <a:xfrm>
            <a:off x="1246636" y="6492548"/>
            <a:ext cx="377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/>
              <a:t>(Citrus greening, </a:t>
            </a:r>
            <a:r>
              <a:rPr lang="en-US" sz="1100" dirty="0"/>
              <a:t>2021</a:t>
            </a:r>
            <a:r>
              <a:rPr lang="en-US" sz="1100" i="1" dirty="0"/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34503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6261C36-54A7-4257-8145-A85D30C0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Control Of Citrus Greening - How To Spot Citrus Greening Disease Symptoms">
            <a:extLst>
              <a:ext uri="{FF2B5EF4-FFF2-40B4-BE49-F238E27FC236}">
                <a16:creationId xmlns:a16="http://schemas.microsoft.com/office/drawing/2014/main" id="{749238CD-3BC5-46BB-BBDA-20D8E2F4E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9" r="5522" b="1"/>
          <a:stretch/>
        </p:blipFill>
        <p:spPr bwMode="auto">
          <a:xfrm>
            <a:off x="761389" y="2029854"/>
            <a:ext cx="5010837" cy="4481941"/>
          </a:xfrm>
          <a:prstGeom prst="rect">
            <a:avLst/>
          </a:prstGeom>
          <a:noFill/>
          <a:ln w="762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leaves on a tree&#10;&#10;Description automatically generated with low confidence">
            <a:extLst>
              <a:ext uri="{FF2B5EF4-FFF2-40B4-BE49-F238E27FC236}">
                <a16:creationId xmlns:a16="http://schemas.microsoft.com/office/drawing/2014/main" id="{E62B53FC-2BE3-4FEC-B692-CBF052658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143" b="2"/>
          <a:stretch/>
        </p:blipFill>
        <p:spPr>
          <a:xfrm>
            <a:off x="6419775" y="2029855"/>
            <a:ext cx="5011347" cy="4481941"/>
          </a:xfrm>
          <a:prstGeom prst="rect">
            <a:avLst/>
          </a:prstGeom>
          <a:ln w="76200">
            <a:solidFill>
              <a:schemeClr val="accent5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DAB37-F15F-4A23-8BF3-B1CB58960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837" y="560569"/>
            <a:ext cx="10993549" cy="13018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/>
              <a:t>Crop Disease in Citrus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612EC2-70DE-47FA-8E3A-923DDC695D26}"/>
              </a:ext>
            </a:extLst>
          </p:cNvPr>
          <p:cNvSpPr txBox="1"/>
          <p:nvPr/>
        </p:nvSpPr>
        <p:spPr>
          <a:xfrm>
            <a:off x="9246709" y="6587223"/>
            <a:ext cx="234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(</a:t>
            </a:r>
            <a:r>
              <a:rPr lang="en-US" sz="1100" i="1" dirty="0"/>
              <a:t>Citrus greening disease, </a:t>
            </a:r>
            <a:r>
              <a:rPr lang="en-US" sz="1100" dirty="0"/>
              <a:t>2021</a:t>
            </a:r>
            <a:r>
              <a:rPr lang="en-US" sz="1100" i="1" dirty="0"/>
              <a:t>)</a:t>
            </a:r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0F7F1B-95BA-4B4F-B583-BF0A4697FEBB}"/>
              </a:ext>
            </a:extLst>
          </p:cNvPr>
          <p:cNvSpPr txBox="1"/>
          <p:nvPr/>
        </p:nvSpPr>
        <p:spPr>
          <a:xfrm>
            <a:off x="602837" y="6584456"/>
            <a:ext cx="234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</a:t>
            </a:r>
            <a:r>
              <a:rPr lang="en-US" sz="1100" i="1" dirty="0"/>
              <a:t>Citrus greening disease, </a:t>
            </a:r>
            <a:r>
              <a:rPr lang="en-US" sz="1100" dirty="0"/>
              <a:t>2021</a:t>
            </a:r>
            <a:r>
              <a:rPr lang="en-US" sz="1100" i="1" dirty="0"/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72766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8E66D6-D4A4-4EAA-B22C-D910BD79E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837" y="560569"/>
            <a:ext cx="10993549" cy="13018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/>
              <a:t>Lenses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B670A5-E291-4671-B61E-0DE1CC600E3B}"/>
              </a:ext>
            </a:extLst>
          </p:cNvPr>
          <p:cNvGrpSpPr/>
          <p:nvPr/>
        </p:nvGrpSpPr>
        <p:grpSpPr>
          <a:xfrm>
            <a:off x="3582083" y="4564092"/>
            <a:ext cx="2085753" cy="2014330"/>
            <a:chOff x="3092137" y="2537791"/>
            <a:chExt cx="2085753" cy="201433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01E38F8-8C0A-4831-BE8B-7645892DC96B}"/>
                </a:ext>
              </a:extLst>
            </p:cNvPr>
            <p:cNvSpPr/>
            <p:nvPr/>
          </p:nvSpPr>
          <p:spPr>
            <a:xfrm>
              <a:off x="3110551" y="2537791"/>
              <a:ext cx="2067339" cy="201433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E1A0CB16-8725-43A0-B805-4372764270BE}"/>
                </a:ext>
              </a:extLst>
            </p:cNvPr>
            <p:cNvSpPr txBox="1">
              <a:spLocks/>
            </p:cNvSpPr>
            <p:nvPr/>
          </p:nvSpPr>
          <p:spPr>
            <a:xfrm>
              <a:off x="3092137" y="3304070"/>
              <a:ext cx="2056522" cy="46863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Environment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1E4388-351C-464D-B7FB-8B7D649964FA}"/>
              </a:ext>
            </a:extLst>
          </p:cNvPr>
          <p:cNvGrpSpPr/>
          <p:nvPr/>
        </p:nvGrpSpPr>
        <p:grpSpPr>
          <a:xfrm>
            <a:off x="9232352" y="3966961"/>
            <a:ext cx="2610121" cy="2616022"/>
            <a:chOff x="8521541" y="2129752"/>
            <a:chExt cx="3293165" cy="3235882"/>
          </a:xfrm>
          <a:effectLst>
            <a:glow rad="228600">
              <a:srgbClr val="FFC000">
                <a:alpha val="60000"/>
              </a:srgbClr>
            </a:glow>
          </a:effectLst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ADD6714-4DA7-49F0-AB1E-D1C0F11943AB}"/>
                </a:ext>
              </a:extLst>
            </p:cNvPr>
            <p:cNvSpPr/>
            <p:nvPr/>
          </p:nvSpPr>
          <p:spPr>
            <a:xfrm>
              <a:off x="8521541" y="2129752"/>
              <a:ext cx="3293165" cy="323588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E10D9BB3-A01F-4117-9C90-2F334B1E82F1}"/>
                </a:ext>
              </a:extLst>
            </p:cNvPr>
            <p:cNvSpPr txBox="1">
              <a:spLocks/>
            </p:cNvSpPr>
            <p:nvPr/>
          </p:nvSpPr>
          <p:spPr>
            <a:xfrm>
              <a:off x="8556360" y="3415620"/>
              <a:ext cx="3258346" cy="64769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Scientist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456832-7997-4776-A6FB-4950D58916C4}"/>
              </a:ext>
            </a:extLst>
          </p:cNvPr>
          <p:cNvGrpSpPr/>
          <p:nvPr/>
        </p:nvGrpSpPr>
        <p:grpSpPr>
          <a:xfrm>
            <a:off x="531676" y="4557528"/>
            <a:ext cx="2067339" cy="2014330"/>
            <a:chOff x="384316" y="2537791"/>
            <a:chExt cx="2067339" cy="20143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D061961-0195-4E90-924B-AF01F9D4DF62}"/>
                </a:ext>
              </a:extLst>
            </p:cNvPr>
            <p:cNvSpPr/>
            <p:nvPr/>
          </p:nvSpPr>
          <p:spPr>
            <a:xfrm>
              <a:off x="384316" y="2537791"/>
              <a:ext cx="2067339" cy="201433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08350F58-D768-44CB-B9F5-861520BA8724}"/>
                </a:ext>
              </a:extLst>
            </p:cNvPr>
            <p:cNvSpPr txBox="1">
              <a:spLocks/>
            </p:cNvSpPr>
            <p:nvPr/>
          </p:nvSpPr>
          <p:spPr>
            <a:xfrm>
              <a:off x="384316" y="3310634"/>
              <a:ext cx="2063321" cy="50315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Government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E00699-3DB9-4816-A134-CBBBC342EA59}"/>
              </a:ext>
            </a:extLst>
          </p:cNvPr>
          <p:cNvGrpSpPr/>
          <p:nvPr/>
        </p:nvGrpSpPr>
        <p:grpSpPr>
          <a:xfrm>
            <a:off x="6534982" y="4557528"/>
            <a:ext cx="2067339" cy="2014329"/>
            <a:chOff x="5836786" y="2537791"/>
            <a:chExt cx="2067339" cy="201432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48F3DE-2090-438D-A547-1B90B8BB0281}"/>
                </a:ext>
              </a:extLst>
            </p:cNvPr>
            <p:cNvSpPr/>
            <p:nvPr/>
          </p:nvSpPr>
          <p:spPr>
            <a:xfrm>
              <a:off x="5836786" y="2537791"/>
              <a:ext cx="2067339" cy="20143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86428C73-CDC6-44E6-8CD5-00BDF95F6AAF}"/>
                </a:ext>
              </a:extLst>
            </p:cNvPr>
            <p:cNvSpPr txBox="1">
              <a:spLocks/>
            </p:cNvSpPr>
            <p:nvPr/>
          </p:nvSpPr>
          <p:spPr>
            <a:xfrm>
              <a:off x="5836786" y="3286212"/>
              <a:ext cx="2067339" cy="51748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Economic</a:t>
              </a: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1E9FD50-E310-4AA2-BCF6-E23839724C25}"/>
              </a:ext>
            </a:extLst>
          </p:cNvPr>
          <p:cNvCxnSpPr>
            <a:cxnSpLocks/>
          </p:cNvCxnSpPr>
          <p:nvPr/>
        </p:nvCxnSpPr>
        <p:spPr>
          <a:xfrm flipH="1">
            <a:off x="1991710" y="3398989"/>
            <a:ext cx="791010" cy="1245817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F852191-9703-4D50-B9CF-38E340BCF688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4634167" y="3257550"/>
            <a:ext cx="699833" cy="1306542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FB60F6D-0112-438B-8BF1-890680CF4941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997700" y="3376394"/>
            <a:ext cx="570952" cy="1181134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E7882D6-63B9-4CB5-960F-D0BE5ED048B9}"/>
              </a:ext>
            </a:extLst>
          </p:cNvPr>
          <p:cNvCxnSpPr>
            <a:cxnSpLocks/>
          </p:cNvCxnSpPr>
          <p:nvPr/>
        </p:nvCxnSpPr>
        <p:spPr>
          <a:xfrm>
            <a:off x="9449193" y="3389243"/>
            <a:ext cx="463433" cy="741802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B83A6AD-7B71-40D4-A816-32D8AE390BAB}"/>
              </a:ext>
            </a:extLst>
          </p:cNvPr>
          <p:cNvGrpSpPr/>
          <p:nvPr/>
        </p:nvGrpSpPr>
        <p:grpSpPr>
          <a:xfrm>
            <a:off x="2366400" y="1981047"/>
            <a:ext cx="7457720" cy="1417941"/>
            <a:chOff x="745799" y="2019940"/>
            <a:chExt cx="7457720" cy="15665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DB0487B-9FD9-4D6C-92A3-4C64F0DA91CE}"/>
                </a:ext>
              </a:extLst>
            </p:cNvPr>
            <p:cNvSpPr/>
            <p:nvPr/>
          </p:nvSpPr>
          <p:spPr>
            <a:xfrm>
              <a:off x="745799" y="2019940"/>
              <a:ext cx="7454741" cy="15665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3E694F69-A2CA-4C7B-BC2B-2D580C69EBD7}"/>
                </a:ext>
              </a:extLst>
            </p:cNvPr>
            <p:cNvSpPr txBox="1">
              <a:spLocks/>
            </p:cNvSpPr>
            <p:nvPr/>
          </p:nvSpPr>
          <p:spPr>
            <a:xfrm>
              <a:off x="745799" y="2315732"/>
              <a:ext cx="7457720" cy="97495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5400" b="1" u="sng" dirty="0">
                  <a:solidFill>
                    <a:schemeClr val="bg1"/>
                  </a:solidFill>
                  <a:latin typeface="+mn-lt"/>
                </a:rPr>
                <a:t>CITRUS DISEASE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7637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ientists Are A New Force In The Freelance Revolution: Meet Kolabtree">
            <a:extLst>
              <a:ext uri="{FF2B5EF4-FFF2-40B4-BE49-F238E27FC236}">
                <a16:creationId xmlns:a16="http://schemas.microsoft.com/office/drawing/2014/main" id="{77F07886-243C-4AA3-A135-DDE8B0977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6" y="2310083"/>
            <a:ext cx="5515415" cy="3676943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person, person, indoor, hospital room&#10;&#10;Description automatically generated">
            <a:extLst>
              <a:ext uri="{FF2B5EF4-FFF2-40B4-BE49-F238E27FC236}">
                <a16:creationId xmlns:a16="http://schemas.microsoft.com/office/drawing/2014/main" id="{7B67F7A4-1AB1-4D3F-9346-1A08E4D3A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1" y="1388930"/>
            <a:ext cx="5515415" cy="3676943"/>
          </a:xfrm>
          <a:prstGeom prst="rect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8A384-A574-4778-8FA3-4302476EA562}"/>
              </a:ext>
            </a:extLst>
          </p:cNvPr>
          <p:cNvSpPr txBox="1"/>
          <p:nvPr/>
        </p:nvSpPr>
        <p:spPr>
          <a:xfrm>
            <a:off x="6426590" y="1043250"/>
            <a:ext cx="5398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SCIENTIST LENS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738A25-06D7-4E39-B382-E8B25D3588C8}"/>
              </a:ext>
            </a:extLst>
          </p:cNvPr>
          <p:cNvSpPr txBox="1"/>
          <p:nvPr/>
        </p:nvSpPr>
        <p:spPr>
          <a:xfrm>
            <a:off x="176087" y="5207460"/>
            <a:ext cx="234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</a:t>
            </a:r>
            <a:r>
              <a:rPr lang="en-US" sz="1100" i="1" dirty="0"/>
              <a:t>Citrus greening researcher, </a:t>
            </a:r>
            <a:r>
              <a:rPr lang="en-US" sz="1100" dirty="0"/>
              <a:t>2021</a:t>
            </a:r>
            <a:r>
              <a:rPr lang="en-US" sz="1100" i="1" dirty="0"/>
              <a:t>)</a:t>
            </a:r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2A6FA1-D1C7-4DC6-8CF8-08D322C7263B}"/>
              </a:ext>
            </a:extLst>
          </p:cNvPr>
          <p:cNvSpPr txBox="1"/>
          <p:nvPr/>
        </p:nvSpPr>
        <p:spPr>
          <a:xfrm>
            <a:off x="9639731" y="6091993"/>
            <a:ext cx="234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(</a:t>
            </a:r>
            <a:r>
              <a:rPr lang="en-US" sz="1100" i="1" dirty="0"/>
              <a:t>Scientist, </a:t>
            </a:r>
            <a:r>
              <a:rPr lang="en-US" sz="1100" dirty="0"/>
              <a:t>2021</a:t>
            </a:r>
            <a:r>
              <a:rPr lang="en-US" sz="1100" i="1" dirty="0"/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6904409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Orange2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F69D1A"/>
      </a:accent1>
      <a:accent2>
        <a:srgbClr val="E25D3C"/>
      </a:accent2>
      <a:accent3>
        <a:srgbClr val="00B050"/>
      </a:accent3>
      <a:accent4>
        <a:srgbClr val="543302"/>
      </a:accent4>
      <a:accent5>
        <a:srgbClr val="F69B36"/>
      </a:accent5>
      <a:accent6>
        <a:srgbClr val="92D050"/>
      </a:accent6>
      <a:hlink>
        <a:srgbClr val="FFC000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F95FD5-1F25-4FA5-84C8-2AB1AFB896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455B2D-BAB7-438A-85DA-0266A24CB79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D8C6403A-684A-431F-8F36-A24C99E286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4542</TotalTime>
  <Words>1637</Words>
  <Application>Microsoft Office PowerPoint</Application>
  <PresentationFormat>Widescreen</PresentationFormat>
  <Paragraphs>169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</vt:lpstr>
      <vt:lpstr>Franklin Gothic Book</vt:lpstr>
      <vt:lpstr>Franklin Gothic Demi</vt:lpstr>
      <vt:lpstr>Gill Sans MT</vt:lpstr>
      <vt:lpstr>Wingdings 2</vt:lpstr>
      <vt:lpstr>DividendVTI</vt:lpstr>
      <vt:lpstr>Crop Disease: Citrus</vt:lpstr>
      <vt:lpstr>PowerPoint Presentation</vt:lpstr>
      <vt:lpstr>PowerPoint Presentation</vt:lpstr>
      <vt:lpstr>HUANgLONGBING (Citrus Greening)</vt:lpstr>
      <vt:lpstr>LOCAL PROBLEM</vt:lpstr>
      <vt:lpstr>PowerPoint Presentation</vt:lpstr>
      <vt:lpstr>Crop Disease in Citrus</vt:lpstr>
      <vt:lpstr>Lenses</vt:lpstr>
      <vt:lpstr>PowerPoint Presentation</vt:lpstr>
      <vt:lpstr>Reasons</vt:lpstr>
      <vt:lpstr>Implementation</vt:lpstr>
      <vt:lpstr>Implementation</vt:lpstr>
      <vt:lpstr>Implementation</vt:lpstr>
      <vt:lpstr>DISAGREEMENT</vt:lpstr>
      <vt:lpstr>DISAGREEMENT</vt:lpstr>
      <vt:lpstr>Recap</vt:lpstr>
      <vt:lpstr>Solutions</vt:lpstr>
      <vt:lpstr>Solutions</vt:lpstr>
      <vt:lpstr>peptides </vt:lpstr>
      <vt:lpstr>PowerPoint Presentation</vt:lpstr>
      <vt:lpstr>R Genes</vt:lpstr>
      <vt:lpstr>PowerPoint Presentation</vt:lpstr>
      <vt:lpstr>Innovative solution: 3 STEP plan</vt:lpstr>
      <vt:lpstr>PHASE 1: EDUCATION</vt:lpstr>
      <vt:lpstr>PowerPoint Presentation</vt:lpstr>
      <vt:lpstr>PHASE 2: CREATION</vt:lpstr>
      <vt:lpstr>PHASE 3: Implementation</vt:lpstr>
      <vt:lpstr>PowerPoint Presentation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Crop Disease: Citrus</dc:title>
  <dc:creator>Nina Prouty</dc:creator>
  <cp:lastModifiedBy>Nina Prouty</cp:lastModifiedBy>
  <cp:revision>4</cp:revision>
  <dcterms:created xsi:type="dcterms:W3CDTF">2021-02-01T18:03:46Z</dcterms:created>
  <dcterms:modified xsi:type="dcterms:W3CDTF">2021-05-24T16:41:31Z</dcterms:modified>
</cp:coreProperties>
</file>